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3" r:id="rId11"/>
    <p:sldId id="268" r:id="rId12"/>
    <p:sldId id="294" r:id="rId13"/>
    <p:sldId id="295" r:id="rId14"/>
    <p:sldId id="272" r:id="rId15"/>
    <p:sldId id="273" r:id="rId16"/>
    <p:sldId id="296" r:id="rId17"/>
    <p:sldId id="275" r:id="rId18"/>
    <p:sldId id="297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>
      <p:cViewPr varScale="1">
        <p:scale>
          <a:sx n="104" d="100"/>
          <a:sy n="104" d="100"/>
        </p:scale>
        <p:origin x="68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1172" y="785875"/>
            <a:ext cx="489712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1939" y="5810258"/>
            <a:ext cx="705948" cy="7909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139" y="496541"/>
            <a:ext cx="7275830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2052" y="1444244"/>
            <a:ext cx="5627370" cy="3869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3937" y="2743200"/>
            <a:ext cx="4556125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75"/>
              </a:spcBef>
            </a:pPr>
            <a:endParaRPr sz="2800" dirty="0">
              <a:latin typeface="Arial"/>
              <a:cs typeface="Arial"/>
            </a:endParaRPr>
          </a:p>
          <a:p>
            <a:pPr marL="795655" marR="12700" indent="-55499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Topological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Insulators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Two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Three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Dimensions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1447800"/>
            <a:ext cx="78486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6095" marR="5080" indent="-49403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Topological</a:t>
            </a:r>
            <a:r>
              <a:rPr sz="32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Physics</a:t>
            </a:r>
            <a:r>
              <a:rPr sz="32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Band</a:t>
            </a:r>
            <a:r>
              <a:rPr sz="32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Insulators</a:t>
            </a:r>
            <a:r>
              <a:rPr sz="32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>
            <a:extLst>
              <a:ext uri="{FF2B5EF4-FFF2-40B4-BE49-F238E27FC236}">
                <a16:creationId xmlns:a16="http://schemas.microsoft.com/office/drawing/2014/main" id="{8DF347B3-945A-AC69-A15F-E48C112538EE}"/>
              </a:ext>
            </a:extLst>
          </p:cNvPr>
          <p:cNvSpPr txBox="1"/>
          <p:nvPr/>
        </p:nvSpPr>
        <p:spPr>
          <a:xfrm>
            <a:off x="2020316" y="709675"/>
            <a:ext cx="4661535" cy="1518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Gapping</a:t>
            </a:r>
            <a:r>
              <a:rPr sz="32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r>
              <a:rPr sz="32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Dirac</a:t>
            </a:r>
            <a:r>
              <a:rPr sz="32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Point</a:t>
            </a:r>
            <a:endParaRPr sz="3200" dirty="0">
              <a:latin typeface="Arial"/>
              <a:cs typeface="Arial"/>
            </a:endParaRPr>
          </a:p>
          <a:p>
            <a:pPr marL="1137285" marR="5080" indent="-624840">
              <a:lnSpc>
                <a:spcPct val="100000"/>
              </a:lnSpc>
              <a:spcBef>
                <a:spcPts val="2170"/>
              </a:spcBef>
            </a:pPr>
            <a:r>
              <a:rPr sz="2400" b="1" dirty="0">
                <a:latin typeface="Arial"/>
                <a:cs typeface="Arial"/>
              </a:rPr>
              <a:t>Charge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transfer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broken </a:t>
            </a:r>
            <a:r>
              <a:rPr sz="2400" b="1" dirty="0">
                <a:latin typeface="Arial"/>
                <a:cs typeface="Arial"/>
              </a:rPr>
              <a:t>inversion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symmetry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83CCFC59-FFE5-E13C-7258-D6502B20CF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850" y="2453383"/>
            <a:ext cx="2815052" cy="1875771"/>
          </a:xfrm>
          <a:prstGeom prst="rect">
            <a:avLst/>
          </a:prstGeom>
        </p:spPr>
      </p:pic>
      <p:pic>
        <p:nvPicPr>
          <p:cNvPr id="5" name="object 11">
            <a:extLst>
              <a:ext uri="{FF2B5EF4-FFF2-40B4-BE49-F238E27FC236}">
                <a16:creationId xmlns:a16="http://schemas.microsoft.com/office/drawing/2014/main" id="{C4B3E78C-D526-B246-7161-160E8FCB72E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2590800"/>
            <a:ext cx="1655063" cy="1685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0C6D51-3165-7182-A096-139ED3891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550" y="4679739"/>
            <a:ext cx="3644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4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0379" y="368354"/>
            <a:ext cx="5324475" cy="1708150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218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Gapping</a:t>
            </a:r>
            <a:r>
              <a:rPr sz="32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r>
              <a:rPr sz="32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Dirac</a:t>
            </a:r>
            <a:r>
              <a:rPr sz="32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Point</a:t>
            </a:r>
            <a:endParaRPr sz="3200">
              <a:latin typeface="Arial"/>
              <a:cs typeface="Arial"/>
            </a:endParaRPr>
          </a:p>
          <a:p>
            <a:pPr marL="1167765" marR="5080" indent="-1155700">
              <a:lnSpc>
                <a:spcPct val="100000"/>
              </a:lnSpc>
              <a:spcBef>
                <a:spcPts val="1565"/>
              </a:spcBef>
            </a:pPr>
            <a:r>
              <a:rPr sz="2400" b="1" dirty="0">
                <a:latin typeface="Arial"/>
                <a:cs typeface="Arial"/>
              </a:rPr>
              <a:t>Orbital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currents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modulated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flux </a:t>
            </a:r>
            <a:r>
              <a:rPr sz="2400" b="1" dirty="0">
                <a:latin typeface="Arial"/>
                <a:cs typeface="Arial"/>
              </a:rPr>
              <a:t>(Broken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T-symmetry)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3785616" cy="26487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5339" y="4976876"/>
            <a:ext cx="6873875" cy="114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30480" indent="577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Gauged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neighbor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hopping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breaks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T. </a:t>
            </a:r>
            <a:r>
              <a:rPr sz="2400" b="1" dirty="0">
                <a:latin typeface="Arial"/>
                <a:cs typeface="Arial"/>
              </a:rPr>
              <a:t>“Chern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insulator”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with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Hall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conductance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spc="-30" baseline="24305" dirty="0">
                <a:latin typeface="Arial"/>
                <a:cs typeface="Arial"/>
              </a:rPr>
              <a:t>2</a:t>
            </a:r>
            <a:r>
              <a:rPr sz="2400" b="1" spc="-20" dirty="0">
                <a:latin typeface="Arial"/>
                <a:cs typeface="Arial"/>
              </a:rPr>
              <a:t>/h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60"/>
              </a:spcBef>
            </a:pPr>
            <a:r>
              <a:rPr sz="1800" dirty="0">
                <a:latin typeface="Arial"/>
                <a:cs typeface="Arial"/>
              </a:rPr>
              <a:t>FDM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Haldane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“Quantum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Hall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Effect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without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Landau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Levels”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(1988)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0691" y="3397566"/>
            <a:ext cx="70485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0" dirty="0">
                <a:latin typeface="Times New Roman"/>
                <a:cs typeface="Times New Roman"/>
              </a:rPr>
              <a:t>FDMH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1543" y="2809943"/>
            <a:ext cx="1951989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1284605" algn="l"/>
                <a:tab pos="1757045" algn="l"/>
              </a:tabLst>
            </a:pPr>
            <a:r>
              <a:rPr sz="4800" spc="89" baseline="-4340" dirty="0">
                <a:latin typeface="Apple Symbols"/>
                <a:cs typeface="Apple Symbols"/>
              </a:rPr>
              <a:t>⎛</a:t>
            </a:r>
            <a:r>
              <a:rPr sz="3300" i="1" spc="60" dirty="0">
                <a:latin typeface="Arial"/>
                <a:cs typeface="Arial"/>
              </a:rPr>
              <a:t>σ</a:t>
            </a:r>
            <a:r>
              <a:rPr sz="3300" i="1" spc="-470" dirty="0">
                <a:latin typeface="Arial"/>
                <a:cs typeface="Arial"/>
              </a:rPr>
              <a:t> </a:t>
            </a:r>
            <a:r>
              <a:rPr sz="2775" i="1" spc="-75" baseline="-24024" dirty="0">
                <a:latin typeface="Times New Roman"/>
                <a:cs typeface="Times New Roman"/>
              </a:rPr>
              <a:t>z</a:t>
            </a:r>
            <a:r>
              <a:rPr sz="2775" i="1" baseline="-24024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0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4800" spc="-75" baseline="-4340" dirty="0">
                <a:latin typeface="Apple Symbols"/>
                <a:cs typeface="Apple Symbols"/>
              </a:rPr>
              <a:t>⎞</a:t>
            </a:r>
            <a:endParaRPr sz="4800" baseline="-4340">
              <a:latin typeface="Apple Symbols"/>
              <a:cs typeface="Apple Symbol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5979" y="3126077"/>
            <a:ext cx="1130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1" dirty="0">
                <a:latin typeface="Times New Roman"/>
                <a:cs typeface="Times New Roman"/>
              </a:rPr>
              <a:t>H</a:t>
            </a:r>
            <a:r>
              <a:rPr sz="3200" i="1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'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spc="240" dirty="0">
                <a:latin typeface="Apple Symbols"/>
                <a:cs typeface="Apple Symbols"/>
              </a:rPr>
              <a:t>=</a:t>
            </a:r>
            <a:r>
              <a:rPr sz="3200" spc="-330" dirty="0">
                <a:latin typeface="Apple Symbols"/>
                <a:cs typeface="Apple Symbols"/>
              </a:rPr>
              <a:t> </a:t>
            </a:r>
            <a:r>
              <a:rPr sz="3200" spc="260" dirty="0">
                <a:latin typeface="Apple Symbols"/>
                <a:cs typeface="Apple Symbols"/>
              </a:rPr>
              <a:t>Δ</a:t>
            </a:r>
            <a:endParaRPr sz="3200">
              <a:latin typeface="Apple Symbols"/>
              <a:cs typeface="Apple Symbol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1235" y="3419543"/>
            <a:ext cx="163512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732790" algn="l"/>
                <a:tab pos="1427480" algn="l"/>
              </a:tabLst>
            </a:pPr>
            <a:r>
              <a:rPr sz="3200" spc="-50" dirty="0">
                <a:latin typeface="Times New Roman"/>
                <a:cs typeface="Times New Roman"/>
              </a:rPr>
              <a:t>0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Apple Symbols"/>
                <a:cs typeface="Apple Symbols"/>
              </a:rPr>
              <a:t>−</a:t>
            </a:r>
            <a:r>
              <a:rPr sz="3300" i="1" spc="-25" dirty="0">
                <a:latin typeface="Arial"/>
                <a:cs typeface="Arial"/>
              </a:rPr>
              <a:t>σ</a:t>
            </a:r>
            <a:r>
              <a:rPr sz="3300" i="1" dirty="0">
                <a:latin typeface="Arial"/>
                <a:cs typeface="Arial"/>
              </a:rPr>
              <a:t>	</a:t>
            </a:r>
            <a:r>
              <a:rPr sz="4800" spc="-75" baseline="25173" dirty="0">
                <a:latin typeface="Apple Symbols"/>
                <a:cs typeface="Apple Symbols"/>
              </a:rPr>
              <a:t>⎟</a:t>
            </a:r>
            <a:endParaRPr sz="4800" baseline="25173">
              <a:latin typeface="Apple Symbols"/>
              <a:cs typeface="Apple Symbol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9100" y="3534509"/>
            <a:ext cx="5124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50" i="1" dirty="0">
                <a:latin typeface="Times New Roman"/>
                <a:cs typeface="Times New Roman"/>
              </a:rPr>
              <a:t>z</a:t>
            </a:r>
            <a:r>
              <a:rPr sz="1850" i="1" spc="3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Apple Symbols"/>
                <a:cs typeface="Apple Symbols"/>
              </a:rPr>
              <a:t>⎠</a:t>
            </a:r>
            <a:r>
              <a:rPr sz="2850" i="1" spc="-37" baseline="-11695" dirty="0">
                <a:latin typeface="Arial"/>
                <a:cs typeface="Arial"/>
              </a:rPr>
              <a:t>τ</a:t>
            </a:r>
            <a:endParaRPr sz="2850" baseline="-1169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49643" y="3247997"/>
            <a:ext cx="181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>
                <a:latin typeface="Apple Symbols"/>
                <a:cs typeface="Apple Symbols"/>
              </a:rPr>
              <a:t>⎜</a:t>
            </a:r>
            <a:endParaRPr sz="3200">
              <a:latin typeface="Apple Symbols"/>
              <a:cs typeface="Apple Symbol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9643" y="3534509"/>
            <a:ext cx="181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>
                <a:latin typeface="Apple Symbols"/>
                <a:cs typeface="Apple Symbols"/>
              </a:rPr>
              <a:t>⎝</a:t>
            </a:r>
            <a:endParaRPr sz="3200">
              <a:latin typeface="Apple Symbols"/>
              <a:cs typeface="Apple Symbol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5DECE643-B8FE-2D0E-6A2D-308E107FBC3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539" y="1977719"/>
            <a:ext cx="2224956" cy="2217995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D53FCC0E-AB82-23FB-5FAB-C886DAB86588}"/>
              </a:ext>
            </a:extLst>
          </p:cNvPr>
          <p:cNvSpPr txBox="1"/>
          <p:nvPr/>
        </p:nvSpPr>
        <p:spPr>
          <a:xfrm>
            <a:off x="2474467" y="4412550"/>
            <a:ext cx="70485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0" dirty="0">
                <a:latin typeface="Times New Roman"/>
                <a:cs typeface="Times New Roman"/>
              </a:rPr>
              <a:t>FDMH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E19D0FE-11FD-E0B3-A08A-1AF248380599}"/>
              </a:ext>
            </a:extLst>
          </p:cNvPr>
          <p:cNvSpPr txBox="1"/>
          <p:nvPr/>
        </p:nvSpPr>
        <p:spPr>
          <a:xfrm>
            <a:off x="3195320" y="3824927"/>
            <a:ext cx="1951989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1284605" algn="l"/>
                <a:tab pos="1757045" algn="l"/>
              </a:tabLst>
            </a:pPr>
            <a:r>
              <a:rPr sz="4800" spc="89" baseline="-4340" dirty="0">
                <a:latin typeface="Apple Symbols"/>
                <a:cs typeface="Apple Symbols"/>
              </a:rPr>
              <a:t>⎛</a:t>
            </a:r>
            <a:r>
              <a:rPr sz="3300" i="1" spc="60" dirty="0">
                <a:latin typeface="Arial"/>
                <a:cs typeface="Arial"/>
              </a:rPr>
              <a:t>σ</a:t>
            </a:r>
            <a:r>
              <a:rPr sz="3300" i="1" spc="-470" dirty="0">
                <a:latin typeface="Arial"/>
                <a:cs typeface="Arial"/>
              </a:rPr>
              <a:t> </a:t>
            </a:r>
            <a:r>
              <a:rPr sz="2775" i="1" spc="-75" baseline="-24024" dirty="0">
                <a:latin typeface="Times New Roman"/>
                <a:cs typeface="Times New Roman"/>
              </a:rPr>
              <a:t>z</a:t>
            </a:r>
            <a:r>
              <a:rPr sz="2775" i="1" baseline="-24024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0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4800" spc="-75" baseline="-4340" dirty="0">
                <a:latin typeface="Apple Symbols"/>
                <a:cs typeface="Apple Symbols"/>
              </a:rPr>
              <a:t>⎞</a:t>
            </a:r>
            <a:endParaRPr sz="4800" baseline="-4340">
              <a:latin typeface="Apple Symbols"/>
              <a:cs typeface="Apple Symbols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97DDD3A-4BB4-BA22-0FEA-6601EBA43983}"/>
              </a:ext>
            </a:extLst>
          </p:cNvPr>
          <p:cNvSpPr txBox="1"/>
          <p:nvPr/>
        </p:nvSpPr>
        <p:spPr>
          <a:xfrm>
            <a:off x="1349755" y="4141060"/>
            <a:ext cx="1130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1" dirty="0">
                <a:latin typeface="Times New Roman"/>
                <a:cs typeface="Times New Roman"/>
              </a:rPr>
              <a:t>H</a:t>
            </a:r>
            <a:r>
              <a:rPr sz="3200" i="1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'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spc="240" dirty="0">
                <a:latin typeface="Apple Symbols"/>
                <a:cs typeface="Apple Symbols"/>
              </a:rPr>
              <a:t>=</a:t>
            </a:r>
            <a:r>
              <a:rPr sz="3200" spc="-330" dirty="0">
                <a:latin typeface="Apple Symbols"/>
                <a:cs typeface="Apple Symbols"/>
              </a:rPr>
              <a:t> </a:t>
            </a:r>
            <a:r>
              <a:rPr sz="3200" spc="260" dirty="0">
                <a:latin typeface="Apple Symbols"/>
                <a:cs typeface="Apple Symbols"/>
              </a:rPr>
              <a:t>Δ</a:t>
            </a:r>
            <a:endParaRPr sz="3200">
              <a:latin typeface="Apple Symbols"/>
              <a:cs typeface="Apple Symbols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B472AB1-B00B-BC6A-1D3A-E24570F37093}"/>
              </a:ext>
            </a:extLst>
          </p:cNvPr>
          <p:cNvSpPr txBox="1"/>
          <p:nvPr/>
        </p:nvSpPr>
        <p:spPr>
          <a:xfrm>
            <a:off x="3233420" y="4262980"/>
            <a:ext cx="181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>
                <a:latin typeface="Apple Symbols"/>
                <a:cs typeface="Apple Symbols"/>
              </a:rPr>
              <a:t>⎜</a:t>
            </a:r>
            <a:endParaRPr sz="3200">
              <a:latin typeface="Apple Symbols"/>
              <a:cs typeface="Apple Symbols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F6C2E08-AA99-CEA0-DC8C-5FF40339FD90}"/>
              </a:ext>
            </a:extLst>
          </p:cNvPr>
          <p:cNvSpPr txBox="1"/>
          <p:nvPr/>
        </p:nvSpPr>
        <p:spPr>
          <a:xfrm>
            <a:off x="3233420" y="4549492"/>
            <a:ext cx="181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0" dirty="0">
                <a:latin typeface="Apple Symbols"/>
                <a:cs typeface="Apple Symbols"/>
              </a:rPr>
              <a:t>⎝</a:t>
            </a:r>
            <a:endParaRPr sz="3200">
              <a:latin typeface="Apple Symbols"/>
              <a:cs typeface="Apple Symbols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66D274D3-CE93-60AD-ED21-931E0DC2B343}"/>
              </a:ext>
            </a:extLst>
          </p:cNvPr>
          <p:cNvSpPr txBox="1"/>
          <p:nvPr/>
        </p:nvSpPr>
        <p:spPr>
          <a:xfrm>
            <a:off x="4722876" y="4549492"/>
            <a:ext cx="5124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50" i="1" dirty="0">
                <a:latin typeface="Times New Roman"/>
                <a:cs typeface="Times New Roman"/>
              </a:rPr>
              <a:t>z</a:t>
            </a:r>
            <a:r>
              <a:rPr sz="1850" i="1" spc="3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Apple Symbols"/>
                <a:cs typeface="Apple Symbols"/>
              </a:rPr>
              <a:t>⎠</a:t>
            </a:r>
            <a:r>
              <a:rPr sz="2850" i="1" spc="-37" baseline="-11695" dirty="0">
                <a:latin typeface="Arial"/>
                <a:cs typeface="Arial"/>
              </a:rPr>
              <a:t>τ</a:t>
            </a:r>
            <a:endParaRPr sz="2850" baseline="-11695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C2A07B1-4A1F-FE9E-9CAC-A7125A619CC1}"/>
              </a:ext>
            </a:extLst>
          </p:cNvPr>
          <p:cNvSpPr/>
          <p:nvPr/>
        </p:nvSpPr>
        <p:spPr>
          <a:xfrm>
            <a:off x="1667065" y="5422582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5">
                <a:moveTo>
                  <a:pt x="0" y="0"/>
                </a:moveTo>
                <a:lnTo>
                  <a:pt x="382333" y="0"/>
                </a:lnTo>
              </a:path>
            </a:pathLst>
          </a:custGeom>
          <a:ln w="15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DF25686-9E7D-F8ED-E164-6F4663149338}"/>
              </a:ext>
            </a:extLst>
          </p:cNvPr>
          <p:cNvSpPr txBox="1"/>
          <p:nvPr/>
        </p:nvSpPr>
        <p:spPr>
          <a:xfrm>
            <a:off x="4217923" y="5011127"/>
            <a:ext cx="125730" cy="65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150" spc="-575" dirty="0">
                <a:latin typeface="Apple Symbols"/>
                <a:cs typeface="Apple Symbols"/>
              </a:rPr>
              <a:t>(</a:t>
            </a:r>
            <a:endParaRPr sz="4150">
              <a:latin typeface="Apple Symbols"/>
              <a:cs typeface="Apple Symbols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9D7D5F3-E9AD-9284-C7A2-EA1E6FD41B53}"/>
              </a:ext>
            </a:extLst>
          </p:cNvPr>
          <p:cNvSpPr txBox="1"/>
          <p:nvPr/>
        </p:nvSpPr>
        <p:spPr>
          <a:xfrm>
            <a:off x="5650484" y="5011127"/>
            <a:ext cx="125730" cy="65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150" spc="-575" dirty="0">
                <a:latin typeface="Apple Symbols"/>
                <a:cs typeface="Apple Symbols"/>
              </a:rPr>
              <a:t>)</a:t>
            </a:r>
            <a:endParaRPr sz="4150">
              <a:latin typeface="Apple Symbols"/>
              <a:cs typeface="Apple Symbols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D4BC7DA-1641-D181-D6AF-0438C44744AE}"/>
              </a:ext>
            </a:extLst>
          </p:cNvPr>
          <p:cNvSpPr txBox="1"/>
          <p:nvPr/>
        </p:nvSpPr>
        <p:spPr>
          <a:xfrm>
            <a:off x="4574540" y="5479939"/>
            <a:ext cx="895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C0C7D03-AFCE-F3FA-C304-B2FD622F3034}"/>
              </a:ext>
            </a:extLst>
          </p:cNvPr>
          <p:cNvSpPr txBox="1"/>
          <p:nvPr/>
        </p:nvSpPr>
        <p:spPr>
          <a:xfrm>
            <a:off x="5342584" y="5479939"/>
            <a:ext cx="895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4ACB0CA-AB0B-F169-9C54-9B92ECA99FE7}"/>
              </a:ext>
            </a:extLst>
          </p:cNvPr>
          <p:cNvSpPr txBox="1"/>
          <p:nvPr/>
        </p:nvSpPr>
        <p:spPr>
          <a:xfrm>
            <a:off x="2462276" y="5172014"/>
            <a:ext cx="1143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46CAB836-B5BE-85BA-5DD1-0BAAADDA100E}"/>
              </a:ext>
            </a:extLst>
          </p:cNvPr>
          <p:cNvSpPr txBox="1"/>
          <p:nvPr/>
        </p:nvSpPr>
        <p:spPr>
          <a:xfrm>
            <a:off x="3437635" y="5385373"/>
            <a:ext cx="476884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74650" algn="l"/>
              </a:tabLst>
            </a:pPr>
            <a:r>
              <a:rPr sz="1400" spc="-50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3EC5C66-CF92-7D2D-1A1B-1596F05AB5FB}"/>
              </a:ext>
            </a:extLst>
          </p:cNvPr>
          <p:cNvSpPr txBox="1"/>
          <p:nvPr/>
        </p:nvSpPr>
        <p:spPr>
          <a:xfrm>
            <a:off x="5954152" y="5180904"/>
            <a:ext cx="386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80" dirty="0">
                <a:latin typeface="Apple Symbols"/>
                <a:cs typeface="Apple Symbols"/>
              </a:rPr>
              <a:t>=</a:t>
            </a:r>
            <a:r>
              <a:rPr sz="2400" spc="-484" dirty="0">
                <a:latin typeface="Apple Symbols"/>
                <a:cs typeface="Apple Symbols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AC365EC9-66EA-53F0-C39B-DE992DA47ABA}"/>
              </a:ext>
            </a:extLst>
          </p:cNvPr>
          <p:cNvSpPr txBox="1"/>
          <p:nvPr/>
        </p:nvSpPr>
        <p:spPr>
          <a:xfrm>
            <a:off x="1672844" y="5407845"/>
            <a:ext cx="33337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90" dirty="0">
                <a:latin typeface="Times New Roman"/>
                <a:cs typeface="Times New Roman"/>
              </a:rPr>
              <a:t>4</a:t>
            </a:r>
            <a:r>
              <a:rPr sz="2450" i="1" spc="-190" dirty="0">
                <a:latin typeface="Arial"/>
                <a:cs typeface="Arial"/>
              </a:rPr>
              <a:t>π</a:t>
            </a:r>
            <a:endParaRPr sz="245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7B84206-844E-D9A5-595C-50DB61A53B6B}"/>
              </a:ext>
            </a:extLst>
          </p:cNvPr>
          <p:cNvSpPr txBox="1"/>
          <p:nvPr/>
        </p:nvSpPr>
        <p:spPr>
          <a:xfrm>
            <a:off x="1162811" y="5180904"/>
            <a:ext cx="811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19760" algn="l"/>
              </a:tabLst>
            </a:pP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Apple Symbols"/>
                <a:cs typeface="Apple Symbols"/>
              </a:rPr>
              <a:t>=</a:t>
            </a:r>
            <a:r>
              <a:rPr sz="2400" dirty="0">
                <a:latin typeface="Apple Symbols"/>
                <a:cs typeface="Apple Symbols"/>
              </a:rPr>
              <a:t>	</a:t>
            </a:r>
            <a:r>
              <a:rPr sz="3600" spc="-75" baseline="34722" dirty="0">
                <a:latin typeface="Times New Roman"/>
                <a:cs typeface="Times New Roman"/>
              </a:rPr>
              <a:t>1</a:t>
            </a:r>
            <a:endParaRPr sz="3600" baseline="34722">
              <a:latin typeface="Times New Roman"/>
              <a:cs typeface="Times New Roman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E9CAA6D2-F688-FD05-50AE-A59BB05A68CF}"/>
              </a:ext>
            </a:extLst>
          </p:cNvPr>
          <p:cNvSpPr txBox="1"/>
          <p:nvPr/>
        </p:nvSpPr>
        <p:spPr>
          <a:xfrm>
            <a:off x="4507484" y="5385373"/>
            <a:ext cx="104139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0" dirty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9A68307-9D2A-BF8E-0D71-34199F667EEC}"/>
              </a:ext>
            </a:extLst>
          </p:cNvPr>
          <p:cNvSpPr txBox="1"/>
          <p:nvPr/>
        </p:nvSpPr>
        <p:spPr>
          <a:xfrm>
            <a:off x="5260282" y="5385373"/>
            <a:ext cx="104139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0" dirty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55926F68-9A0F-3BF5-182B-A64F99B5C725}"/>
              </a:ext>
            </a:extLst>
          </p:cNvPr>
          <p:cNvSpPr txBox="1"/>
          <p:nvPr/>
        </p:nvSpPr>
        <p:spPr>
          <a:xfrm>
            <a:off x="2267159" y="5180904"/>
            <a:ext cx="1196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150" algn="l"/>
                <a:tab pos="758825" algn="l"/>
              </a:tabLst>
            </a:pPr>
            <a:r>
              <a:rPr sz="2400" i="1" spc="-5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-50" dirty="0">
                <a:latin typeface="Times New Roman"/>
                <a:cs typeface="Times New Roman"/>
              </a:rPr>
              <a:t>k</a:t>
            </a:r>
            <a:r>
              <a:rPr sz="2400" i="1" dirty="0">
                <a:latin typeface="Times New Roman"/>
                <a:cs typeface="Times New Roman"/>
              </a:rPr>
              <a:t>	d</a:t>
            </a:r>
            <a:r>
              <a:rPr sz="2400" i="1" spc="-3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(</a:t>
            </a:r>
            <a:r>
              <a:rPr sz="2400" i="1" spc="-25" dirty="0"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8766E9A-040F-17DE-F743-7A6E6E82525C}"/>
              </a:ext>
            </a:extLst>
          </p:cNvPr>
          <p:cNvSpPr txBox="1"/>
          <p:nvPr/>
        </p:nvSpPr>
        <p:spPr>
          <a:xfrm>
            <a:off x="3506150" y="4434527"/>
            <a:ext cx="1666239" cy="1137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  <a:tabLst>
                <a:tab pos="751840" algn="l"/>
                <a:tab pos="1445895" algn="l"/>
              </a:tabLst>
            </a:pPr>
            <a:r>
              <a:rPr sz="3200" spc="-50" dirty="0">
                <a:latin typeface="Times New Roman"/>
                <a:cs typeface="Times New Roman"/>
              </a:rPr>
              <a:t>0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Apple Symbols"/>
                <a:cs typeface="Apple Symbols"/>
              </a:rPr>
              <a:t>−</a:t>
            </a:r>
            <a:r>
              <a:rPr sz="3300" i="1" spc="-25" dirty="0">
                <a:latin typeface="Arial"/>
                <a:cs typeface="Arial"/>
              </a:rPr>
              <a:t>σ</a:t>
            </a:r>
            <a:r>
              <a:rPr sz="3300" i="1" dirty="0">
                <a:latin typeface="Arial"/>
                <a:cs typeface="Arial"/>
              </a:rPr>
              <a:t>	</a:t>
            </a:r>
            <a:r>
              <a:rPr sz="4800" spc="-75" baseline="25173" dirty="0">
                <a:latin typeface="Apple Symbols"/>
                <a:cs typeface="Apple Symbols"/>
              </a:rPr>
              <a:t>⎟</a:t>
            </a:r>
            <a:endParaRPr sz="4800" baseline="25173" dirty="0">
              <a:latin typeface="Apple Symbols"/>
              <a:cs typeface="Apple Symbols"/>
            </a:endParaRPr>
          </a:p>
          <a:p>
            <a:pPr marL="50800">
              <a:lnSpc>
                <a:spcPct val="100000"/>
              </a:lnSpc>
              <a:spcBef>
                <a:spcPts val="1905"/>
              </a:spcBef>
              <a:tabLst>
                <a:tab pos="427990" algn="l"/>
                <a:tab pos="842644" algn="l"/>
              </a:tabLst>
            </a:pP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20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k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20" dirty="0">
                <a:latin typeface="Apple Symbols"/>
                <a:cs typeface="Apple Symbols"/>
              </a:rPr>
              <a:t>⋅</a:t>
            </a:r>
            <a:r>
              <a:rPr sz="2400" dirty="0">
                <a:latin typeface="Apple Symbols"/>
                <a:cs typeface="Apple Symbols"/>
              </a:rPr>
              <a:t>	</a:t>
            </a:r>
            <a:r>
              <a:rPr sz="2400" spc="-50" dirty="0">
                <a:latin typeface="Apple Symbols"/>
                <a:cs typeface="Apple Symbols"/>
              </a:rPr>
              <a:t>∂</a:t>
            </a:r>
            <a:endParaRPr sz="2400" dirty="0">
              <a:latin typeface="Apple Symbols"/>
              <a:cs typeface="Apple Symbols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7D30236B-BA35-854F-362D-763C67BC265C}"/>
              </a:ext>
            </a:extLst>
          </p:cNvPr>
          <p:cNvSpPr txBox="1"/>
          <p:nvPr/>
        </p:nvSpPr>
        <p:spPr>
          <a:xfrm>
            <a:off x="2105660" y="5638358"/>
            <a:ext cx="1143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1FE9CBBA-1851-24E1-AE0C-23793EBE2484}"/>
              </a:ext>
            </a:extLst>
          </p:cNvPr>
          <p:cNvSpPr txBox="1"/>
          <p:nvPr/>
        </p:nvSpPr>
        <p:spPr>
          <a:xfrm>
            <a:off x="4665089" y="5180904"/>
            <a:ext cx="955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9305" algn="l"/>
              </a:tabLst>
            </a:pPr>
            <a:r>
              <a:rPr sz="2400" i="1" dirty="0">
                <a:latin typeface="Times New Roman"/>
                <a:cs typeface="Times New Roman"/>
              </a:rPr>
              <a:t>d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spc="190" dirty="0">
                <a:latin typeface="Apple Symbols"/>
                <a:cs typeface="Apple Symbols"/>
              </a:rPr>
              <a:t>×∂</a:t>
            </a:r>
            <a:r>
              <a:rPr sz="2400" dirty="0">
                <a:latin typeface="Apple Symbols"/>
                <a:cs typeface="Apple Symbols"/>
              </a:rPr>
              <a:t>	</a:t>
            </a:r>
            <a:r>
              <a:rPr sz="2400" i="1" spc="-5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3E7B37DA-0223-4082-544F-7B4D3629ED9D}"/>
              </a:ext>
            </a:extLst>
          </p:cNvPr>
          <p:cNvSpPr txBox="1"/>
          <p:nvPr/>
        </p:nvSpPr>
        <p:spPr>
          <a:xfrm>
            <a:off x="2882900" y="5348544"/>
            <a:ext cx="142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pple Symbols"/>
                <a:cs typeface="Apple Symbols"/>
              </a:rPr>
              <a:t>⎣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89BB1ED-B6D7-4221-EA6B-C88D2E1BA4AD}"/>
              </a:ext>
            </a:extLst>
          </p:cNvPr>
          <p:cNvSpPr txBox="1"/>
          <p:nvPr/>
        </p:nvSpPr>
        <p:spPr>
          <a:xfrm>
            <a:off x="5760094" y="5348544"/>
            <a:ext cx="142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pple Symbols"/>
                <a:cs typeface="Apple Symbols"/>
              </a:rPr>
              <a:t>⎦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B447EB4B-096C-DE0F-2B40-ED49825896CB}"/>
              </a:ext>
            </a:extLst>
          </p:cNvPr>
          <p:cNvSpPr txBox="1"/>
          <p:nvPr/>
        </p:nvSpPr>
        <p:spPr>
          <a:xfrm>
            <a:off x="2857500" y="4915728"/>
            <a:ext cx="387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5" baseline="-37037" dirty="0">
                <a:latin typeface="Apple Symbols"/>
                <a:cs typeface="Apple Symbols"/>
              </a:rPr>
              <a:t>⎡</a:t>
            </a:r>
            <a:r>
              <a:rPr sz="3600" spc="-390" baseline="-37037" dirty="0">
                <a:latin typeface="Apple Symbols"/>
                <a:cs typeface="Apple Symbols"/>
              </a:rPr>
              <a:t> </a:t>
            </a:r>
            <a:r>
              <a:rPr sz="2400" spc="-1470" dirty="0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9F543AA6-3628-3D15-6724-0BBBA0305983}"/>
              </a:ext>
            </a:extLst>
          </p:cNvPr>
          <p:cNvSpPr txBox="1"/>
          <p:nvPr/>
        </p:nvSpPr>
        <p:spPr>
          <a:xfrm>
            <a:off x="4692253" y="4915728"/>
            <a:ext cx="1249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14705" algn="l"/>
                <a:tab pos="1080135" algn="l"/>
              </a:tabLst>
            </a:pP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3600" spc="-75" baseline="-37037" dirty="0">
                <a:latin typeface="Apple Symbols"/>
                <a:cs typeface="Apple Symbols"/>
              </a:rPr>
              <a:t>⎤</a:t>
            </a:r>
            <a:endParaRPr sz="3600" baseline="-37037">
              <a:latin typeface="Apple Symbols"/>
              <a:cs typeface="Apple Symbols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95B12542-AFDD-7881-F7D1-2AA444149B3E}"/>
              </a:ext>
            </a:extLst>
          </p:cNvPr>
          <p:cNvSpPr txBox="1"/>
          <p:nvPr/>
        </p:nvSpPr>
        <p:spPr>
          <a:xfrm>
            <a:off x="2093467" y="5138138"/>
            <a:ext cx="151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85" dirty="0">
                <a:latin typeface="Apple Symbols"/>
                <a:cs typeface="Apple Symbols"/>
              </a:rPr>
              <a:t>∫</a:t>
            </a:r>
            <a:endParaRPr sz="3600">
              <a:latin typeface="Apple Symbols"/>
              <a:cs typeface="Apple Symbols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C031C003-02F7-4BFA-A84D-468FC0D840D6}"/>
              </a:ext>
            </a:extLst>
          </p:cNvPr>
          <p:cNvSpPr txBox="1"/>
          <p:nvPr/>
        </p:nvSpPr>
        <p:spPr>
          <a:xfrm>
            <a:off x="2160523" y="785875"/>
            <a:ext cx="50533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Topological</a:t>
            </a:r>
            <a:r>
              <a:rPr sz="32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Classification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51B59C14-9897-961D-8E29-A3888BC4715D}"/>
              </a:ext>
            </a:extLst>
          </p:cNvPr>
          <p:cNvSpPr/>
          <p:nvPr/>
        </p:nvSpPr>
        <p:spPr>
          <a:xfrm>
            <a:off x="4539043" y="6121717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2989" y="0"/>
                </a:lnTo>
              </a:path>
            </a:pathLst>
          </a:custGeom>
          <a:ln w="1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5E54F612-AA58-EC35-CDA3-BF86682A7A9D}"/>
              </a:ext>
            </a:extLst>
          </p:cNvPr>
          <p:cNvSpPr txBox="1"/>
          <p:nvPr/>
        </p:nvSpPr>
        <p:spPr>
          <a:xfrm>
            <a:off x="4515611" y="5553147"/>
            <a:ext cx="31115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i="1" spc="37" baseline="-24305" dirty="0">
                <a:latin typeface="Times New Roman"/>
                <a:cs typeface="Times New Roman"/>
              </a:rPr>
              <a:t>e</a:t>
            </a:r>
            <a:r>
              <a:rPr sz="1350" spc="25" dirty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674855AF-AC13-8C5C-8E6A-F23F06E1BF9C}"/>
              </a:ext>
            </a:extLst>
          </p:cNvPr>
          <p:cNvSpPr txBox="1"/>
          <p:nvPr/>
        </p:nvSpPr>
        <p:spPr>
          <a:xfrm>
            <a:off x="3768852" y="5868494"/>
            <a:ext cx="73152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i="1" spc="-35" dirty="0">
                <a:latin typeface="Arial"/>
                <a:cs typeface="Arial"/>
              </a:rPr>
              <a:t>σ</a:t>
            </a:r>
            <a:r>
              <a:rPr sz="2450" i="1" spc="-355" dirty="0">
                <a:latin typeface="Arial"/>
                <a:cs typeface="Arial"/>
              </a:rPr>
              <a:t> </a:t>
            </a:r>
            <a:r>
              <a:rPr sz="2025" i="1" baseline="-24691" dirty="0">
                <a:latin typeface="Times New Roman"/>
                <a:cs typeface="Times New Roman"/>
              </a:rPr>
              <a:t>xy</a:t>
            </a:r>
            <a:r>
              <a:rPr sz="2025" i="1" spc="127" baseline="-24691" dirty="0">
                <a:latin typeface="Times New Roman"/>
                <a:cs typeface="Times New Roman"/>
              </a:rPr>
              <a:t>  </a:t>
            </a:r>
            <a:r>
              <a:rPr sz="2400" spc="120" dirty="0">
                <a:latin typeface="Apple Symbols"/>
                <a:cs typeface="Apple Symbols"/>
              </a:rPr>
              <a:t>=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BADE541C-8880-195E-E0FB-22D130791466}"/>
              </a:ext>
            </a:extLst>
          </p:cNvPr>
          <p:cNvSpPr txBox="1"/>
          <p:nvPr/>
        </p:nvSpPr>
        <p:spPr>
          <a:xfrm>
            <a:off x="4598923" y="6117027"/>
            <a:ext cx="17843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i="1" spc="-50" dirty="0"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66260A6F-79F7-9CAD-3F3C-FB1AFF914986}"/>
              </a:ext>
            </a:extLst>
          </p:cNvPr>
          <p:cNvSpPr txBox="1"/>
          <p:nvPr/>
        </p:nvSpPr>
        <p:spPr>
          <a:xfrm>
            <a:off x="1407667" y="5985764"/>
            <a:ext cx="221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“Chern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Insulator”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94128AB3-1422-F319-4831-4D5FD026A383}"/>
              </a:ext>
            </a:extLst>
          </p:cNvPr>
          <p:cNvSpPr txBox="1"/>
          <p:nvPr/>
        </p:nvSpPr>
        <p:spPr>
          <a:xfrm>
            <a:off x="5229859" y="5894323"/>
            <a:ext cx="2451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(has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contributions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10" dirty="0">
                <a:latin typeface="Arial"/>
                <a:cs typeface="Arial"/>
              </a:rPr>
              <a:t> valleys)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8" name="object 9">
            <a:extLst>
              <a:ext uri="{FF2B5EF4-FFF2-40B4-BE49-F238E27FC236}">
                <a16:creationId xmlns:a16="http://schemas.microsoft.com/office/drawing/2014/main" id="{164B56EA-7414-9404-1F9F-EE21572896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3785616" cy="26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9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5BD97F22-E608-543F-9DED-5A3F6386FF8C}"/>
              </a:ext>
            </a:extLst>
          </p:cNvPr>
          <p:cNvSpPr txBox="1"/>
          <p:nvPr/>
        </p:nvSpPr>
        <p:spPr>
          <a:xfrm>
            <a:off x="4047170" y="1953435"/>
            <a:ext cx="266065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79575" algn="l"/>
                <a:tab pos="2578100" algn="l"/>
              </a:tabLst>
            </a:pPr>
            <a:r>
              <a:rPr sz="1400" i="1" spc="-50" dirty="0">
                <a:latin typeface="Times New Roman"/>
                <a:cs typeface="Times New Roman"/>
              </a:rPr>
              <a:t>x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0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0" dirty="0">
                <a:latin typeface="Times New Roman"/>
                <a:cs typeface="Times New Roman"/>
              </a:rPr>
              <a:t>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5E03AA4-2AA2-DDFB-8207-B0F3081602ED}"/>
              </a:ext>
            </a:extLst>
          </p:cNvPr>
          <p:cNvSpPr txBox="1"/>
          <p:nvPr/>
        </p:nvSpPr>
        <p:spPr>
          <a:xfrm>
            <a:off x="2480564" y="2166795"/>
            <a:ext cx="1143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E1B2B84-5DFC-95B1-9FD2-8988AC3A0F29}"/>
              </a:ext>
            </a:extLst>
          </p:cNvPr>
          <p:cNvSpPr txBox="1"/>
          <p:nvPr/>
        </p:nvSpPr>
        <p:spPr>
          <a:xfrm>
            <a:off x="3459635" y="1749044"/>
            <a:ext cx="200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713864" algn="l"/>
              </a:tabLst>
            </a:pPr>
            <a:r>
              <a:rPr sz="2400" i="1" spc="-25" dirty="0">
                <a:latin typeface="Times New Roman"/>
                <a:cs typeface="Times New Roman"/>
              </a:rPr>
              <a:t>a</a:t>
            </a:r>
            <a:r>
              <a:rPr sz="2100" i="1" spc="-37" baseline="-23809" dirty="0">
                <a:latin typeface="Times New Roman"/>
                <a:cs typeface="Times New Roman"/>
              </a:rPr>
              <a:t>n</a:t>
            </a:r>
            <a:r>
              <a:rPr sz="2100" i="1" baseline="-23809" dirty="0">
                <a:latin typeface="Times New Roman"/>
                <a:cs typeface="Times New Roman"/>
              </a:rPr>
              <a:t>	</a:t>
            </a:r>
            <a:r>
              <a:rPr sz="2400" i="1" spc="-25" dirty="0">
                <a:latin typeface="Times New Roman"/>
                <a:cs typeface="Times New Roman"/>
              </a:rPr>
              <a:t>a</a:t>
            </a:r>
            <a:r>
              <a:rPr sz="2100" i="1" spc="-37" baseline="-23809" dirty="0">
                <a:latin typeface="Times New Roman"/>
                <a:cs typeface="Times New Roman"/>
              </a:rPr>
              <a:t>n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B706044-5D14-84F0-DFAE-F32127E3894E}"/>
              </a:ext>
            </a:extLst>
          </p:cNvPr>
          <p:cNvSpPr txBox="1"/>
          <p:nvPr/>
        </p:nvSpPr>
        <p:spPr>
          <a:xfrm>
            <a:off x="1239011" y="2275524"/>
            <a:ext cx="5494655" cy="8636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26440" marR="30480" indent="-688975">
              <a:lnSpc>
                <a:spcPct val="103699"/>
              </a:lnSpc>
              <a:spcBef>
                <a:spcPts val="375"/>
              </a:spcBef>
            </a:pPr>
            <a:r>
              <a:rPr sz="2400" dirty="0">
                <a:latin typeface="Apple Symbols"/>
                <a:cs typeface="Apple Symbols"/>
              </a:rPr>
              <a:t>+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100" baseline="-23809" dirty="0">
                <a:latin typeface="Times New Roman"/>
                <a:cs typeface="Times New Roman"/>
              </a:rPr>
              <a:t>2</a:t>
            </a:r>
            <a:r>
              <a:rPr sz="2100" spc="690" baseline="-23809" dirty="0">
                <a:latin typeface="Times New Roman"/>
                <a:cs typeface="Times New Roman"/>
              </a:rPr>
              <a:t> </a:t>
            </a:r>
            <a:r>
              <a:rPr sz="5400" spc="-135" baseline="-8487" dirty="0">
                <a:latin typeface="Apple Symbols"/>
                <a:cs typeface="Apple Symbols"/>
              </a:rPr>
              <a:t>∑</a:t>
            </a:r>
            <a:r>
              <a:rPr sz="2400" spc="-90" dirty="0">
                <a:latin typeface="Times New Roman"/>
                <a:cs typeface="Times New Roman"/>
              </a:rPr>
              <a:t>cos</a:t>
            </a:r>
            <a:r>
              <a:rPr sz="2400" spc="-305" dirty="0">
                <a:latin typeface="Times New Roman"/>
                <a:cs typeface="Times New Roman"/>
              </a:rPr>
              <a:t> </a:t>
            </a:r>
            <a:r>
              <a:rPr sz="2400" spc="235" dirty="0">
                <a:latin typeface="Apple Symbols"/>
                <a:cs typeface="Apple Symbols"/>
              </a:rPr>
              <a:t>Φ</a:t>
            </a:r>
            <a:r>
              <a:rPr sz="2400" spc="235" dirty="0">
                <a:latin typeface="Times New Roman"/>
                <a:cs typeface="Times New Roman"/>
              </a:rPr>
              <a:t>cos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k</a:t>
            </a:r>
            <a:r>
              <a:rPr sz="2400" i="1" spc="50" dirty="0">
                <a:latin typeface="Times New Roman"/>
                <a:cs typeface="Times New Roman"/>
              </a:rPr>
              <a:t> </a:t>
            </a:r>
            <a:r>
              <a:rPr sz="2400" spc="-470" dirty="0">
                <a:latin typeface="Apple Symbols"/>
                <a:cs typeface="Apple Symbols"/>
              </a:rPr>
              <a:t>⋅</a:t>
            </a:r>
            <a:r>
              <a:rPr sz="2400" spc="-580" dirty="0">
                <a:latin typeface="Apple Symbols"/>
                <a:cs typeface="Apple Symbols"/>
              </a:rPr>
              <a:t> </a:t>
            </a:r>
            <a:r>
              <a:rPr sz="2400" i="1" spc="-70" dirty="0">
                <a:latin typeface="Times New Roman"/>
                <a:cs typeface="Times New Roman"/>
              </a:rPr>
              <a:t>b</a:t>
            </a:r>
            <a:r>
              <a:rPr sz="2100" i="1" spc="-104" baseline="-23809" dirty="0">
                <a:latin typeface="Times New Roman"/>
                <a:cs typeface="Times New Roman"/>
              </a:rPr>
              <a:t>n</a:t>
            </a:r>
            <a:r>
              <a:rPr sz="2100" i="1" spc="-300" baseline="-23809" dirty="0">
                <a:latin typeface="Times New Roman"/>
                <a:cs typeface="Times New Roman"/>
              </a:rPr>
              <a:t> </a:t>
            </a:r>
            <a:r>
              <a:rPr sz="2100" baseline="-23809" dirty="0">
                <a:latin typeface="Times New Roman"/>
                <a:cs typeface="Times New Roman"/>
              </a:rPr>
              <a:t>'</a:t>
            </a:r>
            <a:r>
              <a:rPr sz="2100" spc="375" baseline="-23809" dirty="0">
                <a:latin typeface="Times New Roman"/>
                <a:cs typeface="Times New Roman"/>
              </a:rPr>
              <a:t> </a:t>
            </a:r>
            <a:r>
              <a:rPr sz="2450" i="1" spc="-35" dirty="0">
                <a:latin typeface="Arial"/>
                <a:cs typeface="Arial"/>
              </a:rPr>
              <a:t>σ</a:t>
            </a:r>
            <a:r>
              <a:rPr sz="2450" i="1" spc="-415" dirty="0">
                <a:latin typeface="Arial"/>
                <a:cs typeface="Arial"/>
              </a:rPr>
              <a:t> </a:t>
            </a:r>
            <a:r>
              <a:rPr sz="2100" baseline="-23809" dirty="0">
                <a:latin typeface="Times New Roman"/>
                <a:cs typeface="Times New Roman"/>
              </a:rPr>
              <a:t>0</a:t>
            </a:r>
            <a:r>
              <a:rPr sz="2100" spc="502" baseline="-238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pple Symbols"/>
                <a:cs typeface="Apple Symbols"/>
              </a:rPr>
              <a:t>−</a:t>
            </a:r>
            <a:r>
              <a:rPr sz="2400" dirty="0">
                <a:latin typeface="Times New Roman"/>
                <a:cs typeface="Times New Roman"/>
              </a:rPr>
              <a:t>sin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225" dirty="0">
                <a:latin typeface="Apple Symbols"/>
                <a:cs typeface="Apple Symbols"/>
              </a:rPr>
              <a:t>Φ</a:t>
            </a:r>
            <a:r>
              <a:rPr sz="2400" spc="225" dirty="0">
                <a:latin typeface="Times New Roman"/>
                <a:cs typeface="Times New Roman"/>
              </a:rPr>
              <a:t>sin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k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spc="-470" dirty="0">
                <a:latin typeface="Apple Symbols"/>
                <a:cs typeface="Apple Symbols"/>
              </a:rPr>
              <a:t>⋅</a:t>
            </a:r>
            <a:r>
              <a:rPr sz="2400" spc="-545" dirty="0">
                <a:latin typeface="Apple Symbols"/>
                <a:cs typeface="Apple Symbols"/>
              </a:rPr>
              <a:t> </a:t>
            </a:r>
            <a:r>
              <a:rPr sz="2400" i="1" spc="-70" dirty="0">
                <a:latin typeface="Times New Roman"/>
                <a:cs typeface="Times New Roman"/>
              </a:rPr>
              <a:t>b</a:t>
            </a:r>
            <a:r>
              <a:rPr sz="2100" i="1" spc="-104" baseline="-23809" dirty="0">
                <a:latin typeface="Times New Roman"/>
                <a:cs typeface="Times New Roman"/>
              </a:rPr>
              <a:t>n</a:t>
            </a:r>
            <a:r>
              <a:rPr sz="2100" i="1" spc="-307" baseline="-23809" dirty="0">
                <a:latin typeface="Times New Roman"/>
                <a:cs typeface="Times New Roman"/>
              </a:rPr>
              <a:t> </a:t>
            </a:r>
            <a:r>
              <a:rPr sz="2100" baseline="-23809" dirty="0">
                <a:latin typeface="Times New Roman"/>
                <a:cs typeface="Times New Roman"/>
              </a:rPr>
              <a:t>'</a:t>
            </a:r>
            <a:r>
              <a:rPr sz="2100" spc="375" baseline="-23809" dirty="0">
                <a:latin typeface="Times New Roman"/>
                <a:cs typeface="Times New Roman"/>
              </a:rPr>
              <a:t> </a:t>
            </a:r>
            <a:r>
              <a:rPr sz="2450" i="1" spc="-35" dirty="0">
                <a:latin typeface="Arial"/>
                <a:cs typeface="Arial"/>
              </a:rPr>
              <a:t>σ</a:t>
            </a:r>
            <a:r>
              <a:rPr sz="2450" i="1" spc="-335" dirty="0">
                <a:latin typeface="Arial"/>
                <a:cs typeface="Arial"/>
              </a:rPr>
              <a:t> </a:t>
            </a:r>
            <a:r>
              <a:rPr sz="2100" i="1" spc="-75" baseline="-23809" dirty="0">
                <a:latin typeface="Times New Roman"/>
                <a:cs typeface="Times New Roman"/>
              </a:rPr>
              <a:t>z </a:t>
            </a:r>
            <a:r>
              <a:rPr sz="1400" i="1" spc="-10" dirty="0">
                <a:latin typeface="Times New Roman"/>
                <a:cs typeface="Times New Roman"/>
              </a:rPr>
              <a:t>n</a:t>
            </a:r>
            <a:r>
              <a:rPr sz="1400" i="1" spc="-21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'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C4A7B34-767B-6EC9-5D6A-FB3B7943DCA7}"/>
              </a:ext>
            </a:extLst>
          </p:cNvPr>
          <p:cNvSpPr txBox="1"/>
          <p:nvPr/>
        </p:nvSpPr>
        <p:spPr>
          <a:xfrm>
            <a:off x="1293875" y="1596644"/>
            <a:ext cx="532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540000" algn="l"/>
                <a:tab pos="2929890" algn="l"/>
                <a:tab pos="4201160" algn="l"/>
                <a:tab pos="4599940" algn="l"/>
              </a:tabLst>
            </a:pPr>
            <a:r>
              <a:rPr sz="2400" i="1" spc="-25" dirty="0">
                <a:latin typeface="Times New Roman"/>
                <a:cs typeface="Times New Roman"/>
              </a:rPr>
              <a:t>H</a:t>
            </a:r>
            <a:r>
              <a:rPr sz="2400" i="1" spc="-27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(</a:t>
            </a:r>
            <a:r>
              <a:rPr sz="2400" i="1" spc="95" dirty="0">
                <a:latin typeface="Times New Roman"/>
                <a:cs typeface="Times New Roman"/>
              </a:rPr>
              <a:t>k</a:t>
            </a:r>
            <a:r>
              <a:rPr sz="2400" spc="95" dirty="0">
                <a:latin typeface="Times New Roman"/>
                <a:cs typeface="Times New Roman"/>
              </a:rPr>
              <a:t>)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Apple Symbols"/>
                <a:cs typeface="Apple Symbols"/>
              </a:rPr>
              <a:t>=</a:t>
            </a:r>
            <a:r>
              <a:rPr sz="2400" spc="-315" dirty="0">
                <a:latin typeface="Apple Symbols"/>
                <a:cs typeface="Apple Symbols"/>
              </a:rPr>
              <a:t> </a:t>
            </a:r>
            <a:r>
              <a:rPr sz="2400" i="1" spc="-40" dirty="0">
                <a:latin typeface="Times New Roman"/>
                <a:cs typeface="Times New Roman"/>
              </a:rPr>
              <a:t>t</a:t>
            </a:r>
            <a:r>
              <a:rPr sz="5400" spc="-60" baseline="-8487" dirty="0">
                <a:latin typeface="Apple Symbols"/>
                <a:cs typeface="Apple Symbols"/>
              </a:rPr>
              <a:t>∑</a:t>
            </a:r>
            <a:r>
              <a:rPr sz="2400" spc="-40" dirty="0">
                <a:latin typeface="Times New Roman"/>
                <a:cs typeface="Times New Roman"/>
              </a:rPr>
              <a:t>cos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k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spc="-470" dirty="0">
                <a:latin typeface="Apple Symbols"/>
                <a:cs typeface="Apple Symbols"/>
              </a:rPr>
              <a:t>⋅</a:t>
            </a:r>
            <a:r>
              <a:rPr sz="2400" spc="-240" dirty="0">
                <a:latin typeface="Apple Symbols"/>
                <a:cs typeface="Apple Symbols"/>
              </a:rPr>
              <a:t> </a:t>
            </a:r>
            <a:r>
              <a:rPr sz="3600" spc="-2204" baseline="34722" dirty="0">
                <a:latin typeface="Arial"/>
                <a:cs typeface="Arial"/>
              </a:rPr>
              <a:t>→</a:t>
            </a:r>
            <a:r>
              <a:rPr sz="3600" baseline="34722" dirty="0">
                <a:latin typeface="Arial"/>
                <a:cs typeface="Arial"/>
              </a:rPr>
              <a:t>	</a:t>
            </a:r>
            <a:r>
              <a:rPr sz="2450" i="1" spc="-50" dirty="0">
                <a:latin typeface="Arial"/>
                <a:cs typeface="Arial"/>
              </a:rPr>
              <a:t>σ</a:t>
            </a:r>
            <a:r>
              <a:rPr sz="2450" i="1" dirty="0">
                <a:latin typeface="Arial"/>
                <a:cs typeface="Arial"/>
              </a:rPr>
              <a:t>	</a:t>
            </a:r>
            <a:r>
              <a:rPr sz="2400" spc="180" dirty="0">
                <a:latin typeface="Apple Symbols"/>
                <a:cs typeface="Apple Symbols"/>
              </a:rPr>
              <a:t>+</a:t>
            </a:r>
            <a:r>
              <a:rPr sz="2400" spc="-434" dirty="0">
                <a:latin typeface="Apple Symbols"/>
                <a:cs typeface="Apple Symbol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k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spc="-470" dirty="0">
                <a:latin typeface="Apple Symbols"/>
                <a:cs typeface="Apple Symbols"/>
              </a:rPr>
              <a:t>⋅</a:t>
            </a:r>
            <a:r>
              <a:rPr sz="2400" spc="-245" dirty="0">
                <a:latin typeface="Apple Symbols"/>
                <a:cs typeface="Apple Symbols"/>
              </a:rPr>
              <a:t> </a:t>
            </a:r>
            <a:r>
              <a:rPr sz="3600" spc="-2204" baseline="34722" dirty="0">
                <a:latin typeface="Arial"/>
                <a:cs typeface="Arial"/>
              </a:rPr>
              <a:t>→</a:t>
            </a:r>
            <a:r>
              <a:rPr sz="3600" baseline="34722" dirty="0">
                <a:latin typeface="Arial"/>
                <a:cs typeface="Arial"/>
              </a:rPr>
              <a:t>	</a:t>
            </a:r>
            <a:r>
              <a:rPr sz="2450" i="1" spc="-50" dirty="0">
                <a:latin typeface="Arial"/>
                <a:cs typeface="Arial"/>
              </a:rPr>
              <a:t>σ</a:t>
            </a:r>
            <a:r>
              <a:rPr sz="2450" i="1" dirty="0">
                <a:latin typeface="Arial"/>
                <a:cs typeface="Arial"/>
              </a:rPr>
              <a:t>	</a:t>
            </a:r>
            <a:r>
              <a:rPr sz="2400" spc="180" dirty="0">
                <a:latin typeface="Apple Symbols"/>
                <a:cs typeface="Apple Symbols"/>
              </a:rPr>
              <a:t>+</a:t>
            </a:r>
            <a:r>
              <a:rPr sz="2400" spc="-325" dirty="0">
                <a:latin typeface="Apple Symbols"/>
                <a:cs typeface="Apple Symbols"/>
              </a:rPr>
              <a:t> </a:t>
            </a:r>
            <a:r>
              <a:rPr sz="2400" i="1" spc="50" dirty="0">
                <a:latin typeface="Times New Roman"/>
                <a:cs typeface="Times New Roman"/>
              </a:rPr>
              <a:t>M</a:t>
            </a:r>
            <a:r>
              <a:rPr sz="2450" i="1" spc="50" dirty="0">
                <a:latin typeface="Arial"/>
                <a:cs typeface="Arial"/>
              </a:rPr>
              <a:t>σ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20418DC3-E060-3B8B-2DD9-4B83B7031858}"/>
              </a:ext>
            </a:extLst>
          </p:cNvPr>
          <p:cNvSpPr txBox="1"/>
          <p:nvPr/>
        </p:nvSpPr>
        <p:spPr>
          <a:xfrm>
            <a:off x="3425444" y="2218435"/>
            <a:ext cx="2808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105" algn="l"/>
                <a:tab pos="2350135" algn="l"/>
                <a:tab pos="2670175" algn="l"/>
              </a:tabLst>
            </a:pP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70" dirty="0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515A93A-97EE-4D56-E438-E9DF63A5E77C}"/>
              </a:ext>
            </a:extLst>
          </p:cNvPr>
          <p:cNvSpPr txBox="1"/>
          <p:nvPr/>
        </p:nvSpPr>
        <p:spPr>
          <a:xfrm>
            <a:off x="1864867" y="633476"/>
            <a:ext cx="6060440" cy="121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1710" marR="494030" indent="-969644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Orthodoxy: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Spectrum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Gapped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only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for </a:t>
            </a:r>
            <a:r>
              <a:rPr sz="2400" b="1" dirty="0">
                <a:latin typeface="Arial"/>
                <a:cs typeface="Arial"/>
              </a:rPr>
              <a:t>Broken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Symmetry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States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46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Breaks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B7499D5C-96D1-8695-6C74-3C87BDE86198}"/>
              </a:ext>
            </a:extLst>
          </p:cNvPr>
          <p:cNvSpPr txBox="1"/>
          <p:nvPr/>
        </p:nvSpPr>
        <p:spPr>
          <a:xfrm>
            <a:off x="764540" y="5586476"/>
            <a:ext cx="5729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Crucially,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this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ignores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electron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spin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847B4608-4E67-BC47-00DC-BC1B3406396E}"/>
              </a:ext>
            </a:extLst>
          </p:cNvPr>
          <p:cNvSpPr txBox="1"/>
          <p:nvPr/>
        </p:nvSpPr>
        <p:spPr>
          <a:xfrm>
            <a:off x="644651" y="3536517"/>
            <a:ext cx="74676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725" baseline="-2645" dirty="0">
                <a:latin typeface="Apple Symbols"/>
                <a:cs typeface="Apple Symbols"/>
              </a:rPr>
              <a:t>{</a:t>
            </a:r>
            <a:r>
              <a:rPr sz="2400" i="1" dirty="0">
                <a:latin typeface="Times New Roman"/>
                <a:cs typeface="Times New Roman"/>
              </a:rPr>
              <a:t>a</a:t>
            </a:r>
            <a:r>
              <a:rPr sz="2100" i="1" baseline="-23809" dirty="0">
                <a:latin typeface="Times New Roman"/>
                <a:cs typeface="Times New Roman"/>
              </a:rPr>
              <a:t>n</a:t>
            </a:r>
            <a:r>
              <a:rPr sz="2100" i="1" spc="-150" baseline="-23809" dirty="0">
                <a:latin typeface="Times New Roman"/>
                <a:cs typeface="Times New Roman"/>
              </a:rPr>
              <a:t> </a:t>
            </a:r>
            <a:r>
              <a:rPr sz="4725" spc="262" baseline="-2645" dirty="0">
                <a:latin typeface="Apple Symbols"/>
                <a:cs typeface="Apple Symbols"/>
              </a:rPr>
              <a:t>}</a:t>
            </a:r>
            <a:r>
              <a:rPr sz="2400" spc="175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83AD064-71BD-84ED-7E47-54DFA1E57168}"/>
              </a:ext>
            </a:extLst>
          </p:cNvPr>
          <p:cNvSpPr txBox="1"/>
          <p:nvPr/>
        </p:nvSpPr>
        <p:spPr>
          <a:xfrm>
            <a:off x="1502155" y="3760723"/>
            <a:ext cx="387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triad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nearest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neighbor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vectors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0B77B01A-A640-58F1-1C67-F011B9599C2C}"/>
              </a:ext>
            </a:extLst>
          </p:cNvPr>
          <p:cNvSpPr txBox="1"/>
          <p:nvPr/>
        </p:nvSpPr>
        <p:spPr>
          <a:xfrm>
            <a:off x="941324" y="4587071"/>
            <a:ext cx="164465" cy="23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50" i="1" dirty="0">
                <a:latin typeface="Times New Roman"/>
                <a:cs typeface="Times New Roman"/>
              </a:rPr>
              <a:t>n</a:t>
            </a:r>
            <a:r>
              <a:rPr sz="1350" i="1" spc="-175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Times New Roman"/>
                <a:cs typeface="Times New Roman"/>
              </a:rPr>
              <a:t>'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4A8F31A6-44E0-C29F-13B6-EF736AF3D38D}"/>
              </a:ext>
            </a:extLst>
          </p:cNvPr>
          <p:cNvSpPr txBox="1"/>
          <p:nvPr/>
        </p:nvSpPr>
        <p:spPr>
          <a:xfrm>
            <a:off x="670051" y="4161549"/>
            <a:ext cx="713740" cy="6565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436245" algn="l"/>
              </a:tabLst>
            </a:pPr>
            <a:r>
              <a:rPr sz="6150" spc="-37" baseline="-5420" dirty="0">
                <a:latin typeface="Apple Symbols"/>
                <a:cs typeface="Apple Symbols"/>
              </a:rPr>
              <a:t>{</a:t>
            </a:r>
            <a:r>
              <a:rPr sz="2400" i="1" spc="-25" dirty="0">
                <a:latin typeface="Times New Roman"/>
                <a:cs typeface="Times New Roman"/>
              </a:rPr>
              <a:t>b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6150" spc="-37" baseline="-5420" dirty="0">
                <a:latin typeface="Apple Symbols"/>
                <a:cs typeface="Apple Symbols"/>
              </a:rPr>
              <a:t>}</a:t>
            </a:r>
            <a:r>
              <a:rPr sz="2400" spc="-25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8279FDF-85D4-2053-21C8-E526AA5A05F0}"/>
              </a:ext>
            </a:extLst>
          </p:cNvPr>
          <p:cNvSpPr txBox="1"/>
          <p:nvPr/>
        </p:nvSpPr>
        <p:spPr>
          <a:xfrm>
            <a:off x="1526539" y="4294123"/>
            <a:ext cx="3084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triad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directed “left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turn” 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neighbor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vectors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5">
            <a:extLst>
              <a:ext uri="{FF2B5EF4-FFF2-40B4-BE49-F238E27FC236}">
                <a16:creationId xmlns:a16="http://schemas.microsoft.com/office/drawing/2014/main" id="{5FB91F4C-240B-92A5-F40F-C5BDF9B91A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3429000"/>
            <a:ext cx="3343655" cy="2231136"/>
          </a:xfrm>
          <a:prstGeom prst="rect">
            <a:avLst/>
          </a:prstGeom>
        </p:spPr>
      </p:pic>
      <p:sp>
        <p:nvSpPr>
          <p:cNvPr id="17" name="object 16">
            <a:extLst>
              <a:ext uri="{FF2B5EF4-FFF2-40B4-BE49-F238E27FC236}">
                <a16:creationId xmlns:a16="http://schemas.microsoft.com/office/drawing/2014/main" id="{6DCC42D7-E8F1-52FA-A866-32E7A2F156C5}"/>
              </a:ext>
            </a:extLst>
          </p:cNvPr>
          <p:cNvSpPr txBox="1"/>
          <p:nvPr/>
        </p:nvSpPr>
        <p:spPr>
          <a:xfrm>
            <a:off x="2212339" y="3074923"/>
            <a:ext cx="411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1985" algn="l"/>
              </a:tabLst>
            </a:pPr>
            <a:r>
              <a:rPr sz="2700" baseline="3086" dirty="0">
                <a:solidFill>
                  <a:srgbClr val="FF0000"/>
                </a:solidFill>
                <a:latin typeface="Arial"/>
                <a:cs typeface="Arial"/>
              </a:rPr>
              <a:t>Breaks e-h</a:t>
            </a:r>
            <a:r>
              <a:rPr sz="2700" spc="-44" baseline="308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-15" baseline="3086" dirty="0">
                <a:solidFill>
                  <a:srgbClr val="FF0000"/>
                </a:solidFill>
                <a:latin typeface="Arial"/>
                <a:cs typeface="Arial"/>
              </a:rPr>
              <a:t>symmetry</a:t>
            </a:r>
            <a:r>
              <a:rPr sz="2700" baseline="3086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Breaks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7C7DF1E2-213F-53DD-2F00-6F16E4172523}"/>
              </a:ext>
            </a:extLst>
          </p:cNvPr>
          <p:cNvSpPr/>
          <p:nvPr/>
        </p:nvSpPr>
        <p:spPr>
          <a:xfrm>
            <a:off x="6629400" y="1734311"/>
            <a:ext cx="314325" cy="170815"/>
          </a:xfrm>
          <a:custGeom>
            <a:avLst/>
            <a:gdLst/>
            <a:ahLst/>
            <a:cxnLst/>
            <a:rect l="l" t="t" r="r" b="b"/>
            <a:pathLst>
              <a:path w="314325" h="170814">
                <a:moveTo>
                  <a:pt x="76200" y="67055"/>
                </a:moveTo>
                <a:lnTo>
                  <a:pt x="0" y="170687"/>
                </a:lnTo>
                <a:lnTo>
                  <a:pt x="128016" y="170687"/>
                </a:lnTo>
                <a:lnTo>
                  <a:pt x="115824" y="146303"/>
                </a:lnTo>
                <a:lnTo>
                  <a:pt x="94488" y="146303"/>
                </a:lnTo>
                <a:lnTo>
                  <a:pt x="76200" y="109727"/>
                </a:lnTo>
                <a:lnTo>
                  <a:pt x="93268" y="101193"/>
                </a:lnTo>
                <a:lnTo>
                  <a:pt x="76200" y="67055"/>
                </a:lnTo>
                <a:close/>
              </a:path>
              <a:path w="314325" h="170814">
                <a:moveTo>
                  <a:pt x="93268" y="101193"/>
                </a:moveTo>
                <a:lnTo>
                  <a:pt x="76200" y="109727"/>
                </a:lnTo>
                <a:lnTo>
                  <a:pt x="94488" y="146303"/>
                </a:lnTo>
                <a:lnTo>
                  <a:pt x="111556" y="137769"/>
                </a:lnTo>
                <a:lnTo>
                  <a:pt x="93268" y="101193"/>
                </a:lnTo>
                <a:close/>
              </a:path>
              <a:path w="314325" h="170814">
                <a:moveTo>
                  <a:pt x="111556" y="137769"/>
                </a:moveTo>
                <a:lnTo>
                  <a:pt x="94488" y="146303"/>
                </a:lnTo>
                <a:lnTo>
                  <a:pt x="115824" y="146303"/>
                </a:lnTo>
                <a:lnTo>
                  <a:pt x="111556" y="137769"/>
                </a:lnTo>
                <a:close/>
              </a:path>
              <a:path w="314325" h="170814">
                <a:moveTo>
                  <a:pt x="295655" y="0"/>
                </a:moveTo>
                <a:lnTo>
                  <a:pt x="93268" y="101193"/>
                </a:lnTo>
                <a:lnTo>
                  <a:pt x="111556" y="137769"/>
                </a:lnTo>
                <a:lnTo>
                  <a:pt x="313944" y="36575"/>
                </a:lnTo>
                <a:lnTo>
                  <a:pt x="2956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8">
            <a:extLst>
              <a:ext uri="{FF2B5EF4-FFF2-40B4-BE49-F238E27FC236}">
                <a16:creationId xmlns:a16="http://schemas.microsoft.com/office/drawing/2014/main" id="{398425C2-A972-1DF2-9AA0-6D9DE14988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007" y="2819400"/>
            <a:ext cx="240791" cy="240791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8B43E978-7CA8-3B3A-B86F-97BC6D440E2F}"/>
              </a:ext>
            </a:extLst>
          </p:cNvPr>
          <p:cNvSpPr/>
          <p:nvPr/>
        </p:nvSpPr>
        <p:spPr>
          <a:xfrm>
            <a:off x="5029200" y="289560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92963" y="68580"/>
                </a:moveTo>
                <a:lnTo>
                  <a:pt x="68580" y="92964"/>
                </a:lnTo>
                <a:lnTo>
                  <a:pt x="292608" y="316991"/>
                </a:lnTo>
                <a:lnTo>
                  <a:pt x="316991" y="292608"/>
                </a:lnTo>
                <a:lnTo>
                  <a:pt x="92963" y="68580"/>
                </a:lnTo>
                <a:close/>
              </a:path>
              <a:path w="317500" h="317500">
                <a:moveTo>
                  <a:pt x="0" y="0"/>
                </a:moveTo>
                <a:lnTo>
                  <a:pt x="39624" y="121920"/>
                </a:lnTo>
                <a:lnTo>
                  <a:pt x="68579" y="92964"/>
                </a:lnTo>
                <a:lnTo>
                  <a:pt x="54863" y="79248"/>
                </a:lnTo>
                <a:lnTo>
                  <a:pt x="79248" y="54863"/>
                </a:lnTo>
                <a:lnTo>
                  <a:pt x="106680" y="54863"/>
                </a:lnTo>
                <a:lnTo>
                  <a:pt x="121920" y="39624"/>
                </a:lnTo>
                <a:lnTo>
                  <a:pt x="0" y="0"/>
                </a:lnTo>
                <a:close/>
              </a:path>
              <a:path w="317500" h="317500">
                <a:moveTo>
                  <a:pt x="79248" y="54863"/>
                </a:moveTo>
                <a:lnTo>
                  <a:pt x="54863" y="79248"/>
                </a:lnTo>
                <a:lnTo>
                  <a:pt x="68580" y="92964"/>
                </a:lnTo>
                <a:lnTo>
                  <a:pt x="92963" y="68580"/>
                </a:lnTo>
                <a:lnTo>
                  <a:pt x="79248" y="54863"/>
                </a:lnTo>
                <a:close/>
              </a:path>
              <a:path w="317500" h="317500">
                <a:moveTo>
                  <a:pt x="106680" y="54863"/>
                </a:moveTo>
                <a:lnTo>
                  <a:pt x="79248" y="54863"/>
                </a:lnTo>
                <a:lnTo>
                  <a:pt x="92963" y="68580"/>
                </a:lnTo>
                <a:lnTo>
                  <a:pt x="106680" y="548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12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00" y="557275"/>
            <a:ext cx="581660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45920" marR="5080" indent="-163385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Arial"/>
                <a:cs typeface="Arial"/>
              </a:rPr>
              <a:t>Coupling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orbital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motion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to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the </a:t>
            </a:r>
            <a:r>
              <a:rPr sz="3200" b="1" dirty="0">
                <a:latin typeface="Arial"/>
                <a:cs typeface="Arial"/>
              </a:rPr>
              <a:t>electron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spin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2355" y="2023539"/>
            <a:ext cx="241935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25" dirty="0">
                <a:latin typeface="Times New Roman"/>
                <a:cs typeface="Times New Roman"/>
              </a:rPr>
              <a:t>SO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2035" y="1638207"/>
            <a:ext cx="552450" cy="39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45440" algn="l"/>
              </a:tabLst>
            </a:pP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3600" spc="195" baseline="-34722" dirty="0">
                <a:latin typeface="Apple Symbols"/>
                <a:cs typeface="Apple Symbols"/>
              </a:rPr>
              <a:t>=</a:t>
            </a:r>
            <a:endParaRPr sz="3600" baseline="-34722">
              <a:latin typeface="Apple Symbols"/>
              <a:cs typeface="Apple Symbol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5943" y="1830231"/>
            <a:ext cx="778510" cy="39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600" spc="-2129" baseline="34722" dirty="0">
                <a:latin typeface="Arial"/>
                <a:cs typeface="Arial"/>
              </a:rPr>
              <a:t>→</a:t>
            </a:r>
            <a:r>
              <a:rPr sz="3600" spc="-330" baseline="34722" dirty="0">
                <a:latin typeface="Arial"/>
                <a:cs typeface="Arial"/>
              </a:rPr>
              <a:t> </a:t>
            </a:r>
            <a:r>
              <a:rPr sz="2400" spc="180" dirty="0">
                <a:latin typeface="Apple Symbols"/>
                <a:cs typeface="Apple Symbols"/>
              </a:rPr>
              <a:t>+</a:t>
            </a:r>
            <a:r>
              <a:rPr sz="2400" spc="-500" dirty="0">
                <a:latin typeface="Apple Symbols"/>
                <a:cs typeface="Apple Symbols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spc="-2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748" y="1830231"/>
            <a:ext cx="6130925" cy="39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3785" algn="l"/>
                <a:tab pos="2910840" algn="l"/>
                <a:tab pos="4770120" algn="l"/>
                <a:tab pos="5654040" algn="l"/>
              </a:tabLst>
            </a:pPr>
            <a:r>
              <a:rPr sz="3600" b="1" spc="-15" baseline="2314" dirty="0">
                <a:latin typeface="Arial"/>
                <a:cs typeface="Arial"/>
              </a:rPr>
              <a:t>Microscopic</a:t>
            </a:r>
            <a:r>
              <a:rPr sz="3600" b="1" baseline="2314" dirty="0">
                <a:latin typeface="Arial"/>
                <a:cs typeface="Arial"/>
              </a:rPr>
              <a:t>	</a:t>
            </a:r>
            <a:r>
              <a:rPr sz="3600" i="1" spc="-75" baseline="2314" dirty="0">
                <a:latin typeface="Times New Roman"/>
                <a:cs typeface="Times New Roman"/>
              </a:rPr>
              <a:t>H</a:t>
            </a:r>
            <a:r>
              <a:rPr sz="3600" i="1" baseline="2314" dirty="0">
                <a:latin typeface="Times New Roman"/>
                <a:cs typeface="Times New Roman"/>
              </a:rPr>
              <a:t>	</a:t>
            </a:r>
            <a:r>
              <a:rPr sz="3600" spc="270" baseline="2314" dirty="0">
                <a:latin typeface="Apple Symbols"/>
                <a:cs typeface="Apple Symbols"/>
              </a:rPr>
              <a:t>=</a:t>
            </a:r>
            <a:r>
              <a:rPr sz="3600" spc="-307" baseline="2314" dirty="0">
                <a:latin typeface="Apple Symbols"/>
                <a:cs typeface="Apple Symbols"/>
              </a:rPr>
              <a:t> </a:t>
            </a:r>
            <a:r>
              <a:rPr sz="3600" i="1" baseline="2314" dirty="0">
                <a:latin typeface="Times New Roman"/>
                <a:cs typeface="Times New Roman"/>
              </a:rPr>
              <a:t>s</a:t>
            </a:r>
            <a:r>
              <a:rPr sz="3600" i="1" spc="-150" baseline="2314" dirty="0">
                <a:latin typeface="Times New Roman"/>
                <a:cs typeface="Times New Roman"/>
              </a:rPr>
              <a:t> </a:t>
            </a:r>
            <a:r>
              <a:rPr sz="3600" baseline="2314" dirty="0">
                <a:latin typeface="Apple Symbols"/>
                <a:cs typeface="Apple Symbols"/>
              </a:rPr>
              <a:t>⋅∇</a:t>
            </a:r>
            <a:r>
              <a:rPr sz="3600" i="1" baseline="2314" dirty="0">
                <a:latin typeface="Times New Roman"/>
                <a:cs typeface="Times New Roman"/>
              </a:rPr>
              <a:t>V</a:t>
            </a:r>
            <a:r>
              <a:rPr sz="3600" i="1" spc="-7" baseline="2314" dirty="0">
                <a:latin typeface="Times New Roman"/>
                <a:cs typeface="Times New Roman"/>
              </a:rPr>
              <a:t> </a:t>
            </a:r>
            <a:r>
              <a:rPr sz="3600" spc="270" baseline="2314" dirty="0">
                <a:latin typeface="Apple Symbols"/>
                <a:cs typeface="Apple Symbols"/>
              </a:rPr>
              <a:t>×</a:t>
            </a:r>
            <a:r>
              <a:rPr sz="3600" spc="-270" baseline="2314" dirty="0">
                <a:latin typeface="Apple Symbols"/>
                <a:cs typeface="Apple Symbols"/>
              </a:rPr>
              <a:t> </a:t>
            </a:r>
            <a:r>
              <a:rPr sz="3600" i="1" spc="-75" baseline="2314" dirty="0">
                <a:latin typeface="Times New Roman"/>
                <a:cs typeface="Times New Roman"/>
              </a:rPr>
              <a:t>p</a:t>
            </a:r>
            <a:r>
              <a:rPr sz="3600" i="1" baseline="2314" dirty="0">
                <a:latin typeface="Times New Roman"/>
                <a:cs typeface="Times New Roman"/>
              </a:rPr>
              <a:t>	</a:t>
            </a:r>
            <a:r>
              <a:rPr sz="2400" i="1" dirty="0">
                <a:latin typeface="Times New Roman"/>
                <a:cs typeface="Times New Roman"/>
              </a:rPr>
              <a:t>V</a:t>
            </a:r>
            <a:r>
              <a:rPr sz="2400" i="1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r>
              <a:rPr sz="2400" i="1" spc="-2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i="1" dirty="0">
                <a:latin typeface="Times New Roman"/>
                <a:cs typeface="Times New Roman"/>
              </a:rPr>
              <a:t>V</a:t>
            </a:r>
            <a:r>
              <a:rPr sz="2400" i="1" spc="-2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(</a:t>
            </a:r>
            <a:r>
              <a:rPr sz="2400" i="1" spc="-25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748" y="2922523"/>
            <a:ext cx="1990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Lattice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4084" y="2689556"/>
            <a:ext cx="2509520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395855" algn="l"/>
              </a:tabLst>
            </a:pPr>
            <a:r>
              <a:rPr sz="3800" spc="-470" dirty="0">
                <a:latin typeface="Apple Symbols"/>
                <a:cs typeface="Apple Symbols"/>
              </a:rPr>
              <a:t>(</a:t>
            </a:r>
            <a:r>
              <a:rPr sz="3800" dirty="0">
                <a:latin typeface="Apple Symbols"/>
                <a:cs typeface="Apple Symbols"/>
              </a:rPr>
              <a:t>	</a:t>
            </a:r>
            <a:r>
              <a:rPr sz="3800" spc="-480" dirty="0">
                <a:latin typeface="Apple Symbols"/>
                <a:cs typeface="Apple Symbols"/>
              </a:rPr>
              <a:t>)</a:t>
            </a:r>
            <a:endParaRPr sz="3800">
              <a:latin typeface="Apple Symbols"/>
              <a:cs typeface="Apple Symbol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0644" y="3038169"/>
            <a:ext cx="2393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25" dirty="0">
                <a:latin typeface="Times New Roman"/>
                <a:cs typeface="Times New Roman"/>
              </a:rPr>
              <a:t>SO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3248" y="2824808"/>
            <a:ext cx="7664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Times New Roman"/>
                <a:cs typeface="Times New Roman"/>
              </a:rPr>
              <a:t>†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64210" algn="l"/>
              </a:tabLst>
            </a:pPr>
            <a:r>
              <a:rPr sz="1400" i="1" spc="-50" dirty="0">
                <a:latin typeface="Times New Roman"/>
                <a:cs typeface="Times New Roman"/>
              </a:rPr>
              <a:t>m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9679" y="2824808"/>
            <a:ext cx="78168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Times New Roman"/>
                <a:cs typeface="Times New Roman"/>
              </a:rPr>
              <a:t>†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40080" algn="l"/>
              </a:tabLst>
            </a:pPr>
            <a:r>
              <a:rPr sz="1400" i="1" spc="-50" dirty="0">
                <a:latin typeface="Times New Roman"/>
                <a:cs typeface="Times New Roman"/>
              </a:rPr>
              <a:t>n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0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73755" y="2822705"/>
            <a:ext cx="1415415" cy="4051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79120" algn="l"/>
                <a:tab pos="1191895" algn="l"/>
              </a:tabLst>
            </a:pPr>
            <a:r>
              <a:rPr sz="2400" i="1" spc="-50" dirty="0">
                <a:latin typeface="Times New Roman"/>
                <a:cs typeface="Times New Roman"/>
              </a:rPr>
              <a:t>H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180" dirty="0">
                <a:latin typeface="Apple Symbols"/>
                <a:cs typeface="Apple Symbols"/>
              </a:rPr>
              <a:t>=</a:t>
            </a:r>
            <a:r>
              <a:rPr sz="2400" spc="-325" dirty="0">
                <a:latin typeface="Apple Symbols"/>
                <a:cs typeface="Apple Symbols"/>
              </a:rPr>
              <a:t> </a:t>
            </a:r>
            <a:r>
              <a:rPr sz="2400" i="1" spc="35" dirty="0">
                <a:latin typeface="Times New Roman"/>
                <a:cs typeface="Times New Roman"/>
              </a:rPr>
              <a:t>i</a:t>
            </a:r>
            <a:r>
              <a:rPr sz="2450" i="1" spc="35" dirty="0">
                <a:latin typeface="Arial"/>
                <a:cs typeface="Arial"/>
              </a:rPr>
              <a:t>λ</a:t>
            </a:r>
            <a:r>
              <a:rPr sz="2450" i="1" dirty="0">
                <a:latin typeface="Arial"/>
                <a:cs typeface="Arial"/>
              </a:rPr>
              <a:t>	</a:t>
            </a:r>
            <a:r>
              <a:rPr sz="2450" i="1" spc="-85" dirty="0">
                <a:latin typeface="Arial"/>
                <a:cs typeface="Arial"/>
              </a:rPr>
              <a:t>ψ</a:t>
            </a:r>
            <a:endParaRPr sz="2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82876" y="2822705"/>
            <a:ext cx="1052195" cy="4051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658495" algn="l"/>
              </a:tabLst>
            </a:pPr>
            <a:r>
              <a:rPr sz="2450" i="1" spc="-35" dirty="0">
                <a:latin typeface="Arial"/>
                <a:cs typeface="Arial"/>
              </a:rPr>
              <a:t>σ</a:t>
            </a:r>
            <a:r>
              <a:rPr sz="2450" i="1" spc="-380" dirty="0">
                <a:latin typeface="Arial"/>
                <a:cs typeface="Arial"/>
              </a:rPr>
              <a:t> </a:t>
            </a:r>
            <a:r>
              <a:rPr sz="2450" i="1" spc="-50" dirty="0">
                <a:latin typeface="Arial"/>
                <a:cs typeface="Arial"/>
              </a:rPr>
              <a:t>ψ</a:t>
            </a:r>
            <a:r>
              <a:rPr sz="2450" i="1" dirty="0">
                <a:latin typeface="Arial"/>
                <a:cs typeface="Arial"/>
              </a:rPr>
              <a:t>	</a:t>
            </a:r>
            <a:r>
              <a:rPr sz="2400" spc="-75" dirty="0">
                <a:latin typeface="Apple Symbols"/>
                <a:cs typeface="Apple Symbols"/>
              </a:rPr>
              <a:t>−</a:t>
            </a:r>
            <a:r>
              <a:rPr sz="2450" i="1" spc="-75" dirty="0">
                <a:latin typeface="Arial"/>
                <a:cs typeface="Arial"/>
              </a:rPr>
              <a:t>ψ</a:t>
            </a:r>
            <a:endParaRPr sz="2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01374" y="2833522"/>
            <a:ext cx="61468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spc="-105" dirty="0">
                <a:latin typeface="Apple Symbols"/>
                <a:cs typeface="Apple Symbols"/>
              </a:rPr>
              <a:t>−</a:t>
            </a:r>
            <a:r>
              <a:rPr sz="2400" spc="-385" dirty="0">
                <a:latin typeface="Apple Symbols"/>
                <a:cs typeface="Apple Symbols"/>
              </a:rPr>
              <a:t> </a:t>
            </a:r>
            <a:r>
              <a:rPr sz="2400" i="1" spc="-130" dirty="0">
                <a:latin typeface="Times New Roman"/>
                <a:cs typeface="Times New Roman"/>
              </a:rPr>
              <a:t>r</a:t>
            </a:r>
            <a:r>
              <a:rPr sz="2100" i="1" spc="-195" baseline="-23809" dirty="0">
                <a:latin typeface="Times New Roman"/>
                <a:cs typeface="Times New Roman"/>
              </a:rPr>
              <a:t>n</a:t>
            </a:r>
            <a:r>
              <a:rPr sz="2100" i="1" spc="-52" baseline="-23809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65396" y="2641498"/>
            <a:ext cx="137350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4440" algn="l"/>
              </a:tabLst>
            </a:pP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70" dirty="0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76222" y="2822705"/>
            <a:ext cx="1744980" cy="453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ts val="2295"/>
              </a:lnSpc>
              <a:spcBef>
                <a:spcPts val="140"/>
              </a:spcBef>
              <a:tabLst>
                <a:tab pos="827405" algn="l"/>
              </a:tabLst>
            </a:pPr>
            <a:r>
              <a:rPr sz="2450" i="1" spc="-35" dirty="0">
                <a:latin typeface="Arial"/>
                <a:cs typeface="Arial"/>
              </a:rPr>
              <a:t>σ</a:t>
            </a:r>
            <a:r>
              <a:rPr sz="2450" i="1" spc="-355" dirty="0">
                <a:latin typeface="Arial"/>
                <a:cs typeface="Arial"/>
              </a:rPr>
              <a:t> </a:t>
            </a:r>
            <a:r>
              <a:rPr sz="2450" i="1" spc="-50" dirty="0">
                <a:latin typeface="Arial"/>
                <a:cs typeface="Arial"/>
              </a:rPr>
              <a:t>ψ</a:t>
            </a:r>
            <a:r>
              <a:rPr sz="2450" i="1" dirty="0">
                <a:latin typeface="Arial"/>
                <a:cs typeface="Arial"/>
              </a:rPr>
              <a:t>	</a:t>
            </a:r>
            <a:r>
              <a:rPr sz="2400" spc="-560" dirty="0">
                <a:latin typeface="Apple Symbols"/>
                <a:cs typeface="Apple Symbols"/>
              </a:rPr>
              <a:t>⋅</a:t>
            </a:r>
            <a:r>
              <a:rPr sz="2450" i="1" spc="-1405" dirty="0">
                <a:latin typeface="Arial"/>
                <a:cs typeface="Arial"/>
              </a:rPr>
              <a:t>ε</a:t>
            </a:r>
            <a:r>
              <a:rPr sz="3600" spc="-1117" baseline="35879" dirty="0">
                <a:latin typeface="Arial"/>
                <a:cs typeface="Arial"/>
              </a:rPr>
              <a:t>→</a:t>
            </a:r>
            <a:r>
              <a:rPr sz="3600" spc="-502" baseline="35879" dirty="0">
                <a:latin typeface="Arial"/>
                <a:cs typeface="Arial"/>
              </a:rPr>
              <a:t> </a:t>
            </a:r>
            <a:r>
              <a:rPr sz="2400" spc="-40" dirty="0">
                <a:latin typeface="Apple Symbols"/>
                <a:cs typeface="Apple Symbols"/>
              </a:rPr>
              <a:t>×</a:t>
            </a:r>
            <a:r>
              <a:rPr sz="2400" spc="-275" dirty="0">
                <a:latin typeface="Times New Roman"/>
                <a:cs typeface="Times New Roman"/>
              </a:rPr>
              <a:t>(</a:t>
            </a:r>
            <a:r>
              <a:rPr sz="2400" i="1" spc="-1125" dirty="0">
                <a:latin typeface="Times New Roman"/>
                <a:cs typeface="Times New Roman"/>
              </a:rPr>
              <a:t>r</a:t>
            </a:r>
            <a:r>
              <a:rPr sz="3600" spc="-494" baseline="34722" dirty="0">
                <a:latin typeface="Arial"/>
                <a:cs typeface="Arial"/>
              </a:rPr>
              <a:t>→</a:t>
            </a:r>
            <a:endParaRPr sz="3600" baseline="34722">
              <a:latin typeface="Arial"/>
              <a:cs typeface="Arial"/>
            </a:endParaRPr>
          </a:p>
          <a:p>
            <a:pPr marR="55880" algn="r">
              <a:lnSpc>
                <a:spcPts val="1035"/>
              </a:lnSpc>
            </a:pPr>
            <a:r>
              <a:rPr sz="1400" i="1" spc="-50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64736" y="2641498"/>
            <a:ext cx="15113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470" dirty="0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3733800"/>
            <a:ext cx="1453896" cy="168859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306059" y="3989323"/>
            <a:ext cx="1475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Spin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orbit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field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04431" y="3276600"/>
            <a:ext cx="192405" cy="539750"/>
          </a:xfrm>
          <a:custGeom>
            <a:avLst/>
            <a:gdLst/>
            <a:ahLst/>
            <a:cxnLst/>
            <a:rect l="l" t="t" r="r" b="b"/>
            <a:pathLst>
              <a:path w="192404" h="539750">
                <a:moveTo>
                  <a:pt x="119463" y="104812"/>
                </a:moveTo>
                <a:lnTo>
                  <a:pt x="0" y="527303"/>
                </a:lnTo>
                <a:lnTo>
                  <a:pt x="36575" y="539496"/>
                </a:lnTo>
                <a:lnTo>
                  <a:pt x="156571" y="115120"/>
                </a:lnTo>
                <a:lnTo>
                  <a:pt x="119463" y="104812"/>
                </a:lnTo>
                <a:close/>
              </a:path>
              <a:path w="192404" h="539750">
                <a:moveTo>
                  <a:pt x="185258" y="85344"/>
                </a:moveTo>
                <a:lnTo>
                  <a:pt x="124968" y="85344"/>
                </a:lnTo>
                <a:lnTo>
                  <a:pt x="161544" y="97536"/>
                </a:lnTo>
                <a:lnTo>
                  <a:pt x="156571" y="115120"/>
                </a:lnTo>
                <a:lnTo>
                  <a:pt x="192024" y="124967"/>
                </a:lnTo>
                <a:lnTo>
                  <a:pt x="185258" y="85344"/>
                </a:lnTo>
                <a:close/>
              </a:path>
              <a:path w="192404" h="539750">
                <a:moveTo>
                  <a:pt x="124968" y="85344"/>
                </a:moveTo>
                <a:lnTo>
                  <a:pt x="119463" y="104812"/>
                </a:lnTo>
                <a:lnTo>
                  <a:pt x="156571" y="115120"/>
                </a:lnTo>
                <a:lnTo>
                  <a:pt x="161544" y="97536"/>
                </a:lnTo>
                <a:lnTo>
                  <a:pt x="124968" y="85344"/>
                </a:lnTo>
                <a:close/>
              </a:path>
              <a:path w="192404" h="539750">
                <a:moveTo>
                  <a:pt x="170688" y="0"/>
                </a:moveTo>
                <a:lnTo>
                  <a:pt x="82296" y="94487"/>
                </a:lnTo>
                <a:lnTo>
                  <a:pt x="119463" y="104812"/>
                </a:lnTo>
                <a:lnTo>
                  <a:pt x="124968" y="85344"/>
                </a:lnTo>
                <a:lnTo>
                  <a:pt x="185258" y="85344"/>
                </a:lnTo>
                <a:lnTo>
                  <a:pt x="1706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34859" y="3989323"/>
            <a:ext cx="124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Bond </a:t>
            </a:r>
            <a:r>
              <a:rPr sz="1800" spc="-10" dirty="0">
                <a:latin typeface="Arial"/>
                <a:cs typeface="Arial"/>
              </a:rPr>
              <a:t>vector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65135" y="3276600"/>
            <a:ext cx="195580" cy="539750"/>
          </a:xfrm>
          <a:custGeom>
            <a:avLst/>
            <a:gdLst/>
            <a:ahLst/>
            <a:cxnLst/>
            <a:rect l="l" t="t" r="r" b="b"/>
            <a:pathLst>
              <a:path w="195579" h="539750">
                <a:moveTo>
                  <a:pt x="72685" y="104777"/>
                </a:moveTo>
                <a:lnTo>
                  <a:pt x="35564" y="115089"/>
                </a:lnTo>
                <a:lnTo>
                  <a:pt x="158496" y="539496"/>
                </a:lnTo>
                <a:lnTo>
                  <a:pt x="195072" y="527303"/>
                </a:lnTo>
                <a:lnTo>
                  <a:pt x="72685" y="104777"/>
                </a:lnTo>
                <a:close/>
              </a:path>
              <a:path w="195579" h="539750">
                <a:moveTo>
                  <a:pt x="24384" y="0"/>
                </a:moveTo>
                <a:lnTo>
                  <a:pt x="0" y="124967"/>
                </a:lnTo>
                <a:lnTo>
                  <a:pt x="35564" y="115089"/>
                </a:lnTo>
                <a:lnTo>
                  <a:pt x="30480" y="97536"/>
                </a:lnTo>
                <a:lnTo>
                  <a:pt x="67056" y="85344"/>
                </a:lnTo>
                <a:lnTo>
                  <a:pt x="101468" y="85344"/>
                </a:lnTo>
                <a:lnTo>
                  <a:pt x="24384" y="0"/>
                </a:lnTo>
                <a:close/>
              </a:path>
              <a:path w="195579" h="539750">
                <a:moveTo>
                  <a:pt x="67056" y="85344"/>
                </a:moveTo>
                <a:lnTo>
                  <a:pt x="30480" y="97536"/>
                </a:lnTo>
                <a:lnTo>
                  <a:pt x="35564" y="115089"/>
                </a:lnTo>
                <a:lnTo>
                  <a:pt x="72685" y="104777"/>
                </a:lnTo>
                <a:lnTo>
                  <a:pt x="67056" y="85344"/>
                </a:lnTo>
                <a:close/>
              </a:path>
              <a:path w="195579" h="539750">
                <a:moveTo>
                  <a:pt x="101468" y="85344"/>
                </a:moveTo>
                <a:lnTo>
                  <a:pt x="67056" y="85344"/>
                </a:lnTo>
                <a:lnTo>
                  <a:pt x="72685" y="104777"/>
                </a:lnTo>
                <a:lnTo>
                  <a:pt x="109728" y="94487"/>
                </a:lnTo>
                <a:lnTo>
                  <a:pt x="101468" y="85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26739" y="4979923"/>
            <a:ext cx="559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Intersite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hopping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with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spin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precession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1300" y="557275"/>
            <a:ext cx="581660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45920" marR="5080" indent="-163385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Arial"/>
                <a:cs typeface="Arial"/>
              </a:rPr>
              <a:t>Coupling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orbital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motion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to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the </a:t>
            </a:r>
            <a:r>
              <a:rPr sz="3200" b="1" dirty="0">
                <a:latin typeface="Arial"/>
                <a:cs typeface="Arial"/>
              </a:rPr>
              <a:t>electron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spin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788" y="2084323"/>
            <a:ext cx="6318250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Breaking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mirror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symmetry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perpendicular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orbit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field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2044064" algn="l"/>
              </a:tabLst>
            </a:pPr>
            <a:r>
              <a:rPr sz="2500" i="1" spc="-50" dirty="0">
                <a:latin typeface="Arial"/>
                <a:cs typeface="Arial"/>
              </a:rPr>
              <a:t>ε</a:t>
            </a:r>
            <a:r>
              <a:rPr sz="2500" i="1" spc="-434" dirty="0">
                <a:latin typeface="Arial"/>
                <a:cs typeface="Arial"/>
              </a:rPr>
              <a:t> </a:t>
            </a:r>
            <a:r>
              <a:rPr sz="2100" i="1" baseline="-23809" dirty="0">
                <a:latin typeface="Times New Roman"/>
                <a:cs typeface="Times New Roman"/>
              </a:rPr>
              <a:t>xy</a:t>
            </a:r>
            <a:r>
              <a:rPr sz="2100" i="1" spc="697" baseline="-23809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Apple Symbols"/>
                <a:cs typeface="Apple Symbols"/>
              </a:rPr>
              <a:t>=</a:t>
            </a:r>
            <a:r>
              <a:rPr sz="2400" spc="-280" dirty="0">
                <a:latin typeface="Apple Symbols"/>
                <a:cs typeface="Apple Symbols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0,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500" i="1" spc="-50" dirty="0">
                <a:latin typeface="Arial"/>
                <a:cs typeface="Arial"/>
              </a:rPr>
              <a:t>ε</a:t>
            </a:r>
            <a:r>
              <a:rPr sz="2500" i="1" spc="-434" dirty="0">
                <a:latin typeface="Arial"/>
                <a:cs typeface="Arial"/>
              </a:rPr>
              <a:t> </a:t>
            </a:r>
            <a:r>
              <a:rPr sz="2100" i="1" baseline="-23809" dirty="0">
                <a:latin typeface="Times New Roman"/>
                <a:cs typeface="Times New Roman"/>
              </a:rPr>
              <a:t>z</a:t>
            </a:r>
            <a:r>
              <a:rPr sz="2100" i="1" spc="735" baseline="-23809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Apple Symbols"/>
                <a:cs typeface="Apple Symbols"/>
              </a:rPr>
              <a:t>≠</a:t>
            </a:r>
            <a:r>
              <a:rPr sz="2400" spc="-250" dirty="0">
                <a:latin typeface="Apple Symbols"/>
                <a:cs typeface="Apple Symbols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i="1" spc="100" dirty="0">
                <a:latin typeface="Times New Roman"/>
                <a:cs typeface="Times New Roman"/>
              </a:rPr>
              <a:t>H</a:t>
            </a:r>
            <a:r>
              <a:rPr sz="2100" i="1" spc="150" baseline="-23809" dirty="0">
                <a:latin typeface="Times New Roman"/>
                <a:cs typeface="Times New Roman"/>
              </a:rPr>
              <a:t>R</a:t>
            </a:r>
            <a:r>
              <a:rPr sz="2100" i="1" spc="112" baseline="-23809" dirty="0">
                <a:latin typeface="Times New Roman"/>
                <a:cs typeface="Times New Roman"/>
              </a:rPr>
              <a:t>  </a:t>
            </a:r>
            <a:r>
              <a:rPr sz="2400" spc="180" dirty="0">
                <a:latin typeface="Apple Symbols"/>
                <a:cs typeface="Apple Symbols"/>
              </a:rPr>
              <a:t>=</a:t>
            </a:r>
            <a:r>
              <a:rPr sz="2400" spc="-225" dirty="0">
                <a:latin typeface="Apple Symbols"/>
                <a:cs typeface="Apple Symbols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Apple Symbols"/>
                <a:cs typeface="Apple Symbols"/>
              </a:rPr>
              <a:t>⋅</a:t>
            </a:r>
            <a:r>
              <a:rPr sz="2450" i="1" spc="-155" dirty="0">
                <a:latin typeface="Arial"/>
                <a:cs typeface="Arial"/>
              </a:rPr>
              <a:t>ε</a:t>
            </a:r>
            <a:r>
              <a:rPr sz="2450" i="1" spc="-395" dirty="0">
                <a:latin typeface="Arial"/>
                <a:cs typeface="Arial"/>
              </a:rPr>
              <a:t> </a:t>
            </a:r>
            <a:r>
              <a:rPr sz="2400" i="1" spc="-894" dirty="0">
                <a:latin typeface="Times New Roman"/>
                <a:cs typeface="Times New Roman"/>
              </a:rPr>
              <a:t>n</a:t>
            </a:r>
            <a:r>
              <a:rPr sz="3600" baseline="2314" dirty="0">
                <a:latin typeface="Times New Roman"/>
                <a:cs typeface="Times New Roman"/>
              </a:rPr>
              <a:t>ˆ</a:t>
            </a:r>
            <a:r>
              <a:rPr sz="3600" spc="-375" baseline="2314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Apple Symbols"/>
                <a:cs typeface="Apple Symbols"/>
              </a:rPr>
              <a:t>×</a:t>
            </a:r>
            <a:r>
              <a:rPr sz="2400" spc="-180" dirty="0">
                <a:latin typeface="Apple Symbols"/>
                <a:cs typeface="Apple Symbols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Apple Symbols"/>
                <a:cs typeface="Apple Symbols"/>
              </a:rPr>
              <a:t>=</a:t>
            </a:r>
            <a:r>
              <a:rPr sz="2400" spc="-250" dirty="0">
                <a:latin typeface="Apple Symbols"/>
                <a:cs typeface="Apple Symbols"/>
              </a:rPr>
              <a:t> </a:t>
            </a:r>
            <a:r>
              <a:rPr sz="2400" spc="-95" dirty="0">
                <a:latin typeface="Apple Symbols"/>
                <a:cs typeface="Apple Symbols"/>
              </a:rPr>
              <a:t>−</a:t>
            </a:r>
            <a:r>
              <a:rPr sz="2450" i="1" spc="-95" dirty="0">
                <a:latin typeface="Arial"/>
                <a:cs typeface="Arial"/>
              </a:rPr>
              <a:t>ε</a:t>
            </a:r>
            <a:r>
              <a:rPr sz="2450" i="1" spc="-375" dirty="0">
                <a:latin typeface="Arial"/>
                <a:cs typeface="Arial"/>
              </a:rPr>
              <a:t> </a:t>
            </a:r>
            <a:r>
              <a:rPr sz="2400" i="1" spc="-894" dirty="0">
                <a:latin typeface="Times New Roman"/>
                <a:cs typeface="Times New Roman"/>
              </a:rPr>
              <a:t>n</a:t>
            </a:r>
            <a:r>
              <a:rPr sz="3600" baseline="2314" dirty="0">
                <a:latin typeface="Times New Roman"/>
                <a:cs typeface="Times New Roman"/>
              </a:rPr>
              <a:t>ˆ</a:t>
            </a:r>
            <a:r>
              <a:rPr sz="3600" spc="-337" baseline="2314" dirty="0">
                <a:latin typeface="Times New Roman"/>
                <a:cs typeface="Times New Roman"/>
              </a:rPr>
              <a:t> </a:t>
            </a:r>
            <a:r>
              <a:rPr sz="2400" spc="-470" dirty="0">
                <a:latin typeface="Apple Symbols"/>
                <a:cs typeface="Apple Symbols"/>
              </a:rPr>
              <a:t>⋅</a:t>
            </a:r>
            <a:r>
              <a:rPr sz="2400" spc="-465" dirty="0">
                <a:latin typeface="Apple Symbols"/>
                <a:cs typeface="Apple Symbols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i="1" spc="-12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Apple Symbols"/>
                <a:cs typeface="Apple Symbols"/>
              </a:rPr>
              <a:t>×</a:t>
            </a:r>
            <a:r>
              <a:rPr sz="2400" spc="-170" dirty="0">
                <a:latin typeface="Apple Symbols"/>
                <a:cs typeface="Apple Symbols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6379" y="3347734"/>
            <a:ext cx="125730" cy="6565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100" spc="-570" dirty="0">
                <a:latin typeface="Apple Symbols"/>
                <a:cs typeface="Apple Symbols"/>
              </a:rPr>
              <a:t>(</a:t>
            </a:r>
            <a:endParaRPr sz="4100">
              <a:latin typeface="Apple Symbols"/>
              <a:cs typeface="Apple Symbol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7028" y="3511126"/>
            <a:ext cx="114300" cy="23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50" spc="-50" dirty="0">
                <a:latin typeface="Times New Roman"/>
                <a:cs typeface="Times New Roman"/>
              </a:rPr>
              <a:t>†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6132" y="3724487"/>
            <a:ext cx="406400" cy="23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04800" algn="l"/>
              </a:tabLst>
            </a:pPr>
            <a:r>
              <a:rPr sz="1350" spc="-50" dirty="0">
                <a:latin typeface="Times New Roman"/>
                <a:cs typeface="Times New Roman"/>
              </a:rPr>
              <a:t>1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i="1" spc="-5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4020" y="3504975"/>
            <a:ext cx="12700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0" dirty="0">
                <a:latin typeface="Times New Roman"/>
                <a:cs typeface="Times New Roman"/>
              </a:rPr>
              <a:t>ˆ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6815" y="3724487"/>
            <a:ext cx="762635" cy="23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621665" algn="l"/>
              </a:tabLst>
            </a:pPr>
            <a:r>
              <a:rPr sz="1350" i="1" spc="-25" dirty="0">
                <a:latin typeface="Times New Roman"/>
                <a:cs typeface="Times New Roman"/>
              </a:rPr>
              <a:t>mn</a:t>
            </a:r>
            <a:r>
              <a:rPr sz="1350" i="1" dirty="0">
                <a:latin typeface="Times New Roman"/>
                <a:cs typeface="Times New Roman"/>
              </a:rPr>
              <a:t>	</a:t>
            </a:r>
            <a:r>
              <a:rPr sz="1350" i="1" spc="-50" dirty="0">
                <a:latin typeface="Times New Roman"/>
                <a:cs typeface="Times New Roman"/>
              </a:rPr>
              <a:t>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80735" y="3298966"/>
            <a:ext cx="1460500" cy="6565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146810" algn="l"/>
              </a:tabLst>
            </a:pP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-290" dirty="0">
                <a:latin typeface="Times New Roman"/>
                <a:cs typeface="Times New Roman"/>
              </a:rPr>
              <a:t> </a:t>
            </a:r>
            <a:r>
              <a:rPr sz="2400" spc="-470" dirty="0">
                <a:latin typeface="Apple Symbols"/>
                <a:cs typeface="Apple Symbols"/>
              </a:rPr>
              <a:t>⋅ 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i="1" spc="-13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Apple Symbols"/>
                <a:cs typeface="Apple Symbols"/>
              </a:rPr>
              <a:t>×</a:t>
            </a:r>
            <a:r>
              <a:rPr sz="2400" spc="-495" dirty="0">
                <a:latin typeface="Apple Symbols"/>
                <a:cs typeface="Apple Symbols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6150" spc="-592" baseline="-5420" dirty="0">
                <a:latin typeface="Apple Symbols"/>
                <a:cs typeface="Apple Symbols"/>
              </a:rPr>
              <a:t>)</a:t>
            </a:r>
            <a:r>
              <a:rPr sz="2450" i="1" spc="-395" dirty="0">
                <a:latin typeface="Arial"/>
                <a:cs typeface="Arial"/>
              </a:rPr>
              <a:t>ψ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3044" y="3509429"/>
            <a:ext cx="60071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-20" dirty="0">
                <a:latin typeface="Apple Symbols"/>
                <a:cs typeface="Apple Symbols"/>
              </a:rPr>
              <a:t>−</a:t>
            </a:r>
            <a:r>
              <a:rPr sz="2400" i="1" spc="-20" dirty="0">
                <a:latin typeface="Times New Roman"/>
                <a:cs typeface="Times New Roman"/>
              </a:rPr>
              <a:t>it</a:t>
            </a:r>
            <a:r>
              <a:rPr sz="2450" i="1" spc="-20" dirty="0">
                <a:latin typeface="Arial"/>
                <a:cs typeface="Arial"/>
              </a:rPr>
              <a:t>ψ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4435" y="3328191"/>
            <a:ext cx="15049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470" dirty="0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1852" y="4072234"/>
            <a:ext cx="6108065" cy="174117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65"/>
              </a:spcBef>
            </a:pPr>
            <a:r>
              <a:rPr sz="1800" dirty="0">
                <a:latin typeface="Arial"/>
                <a:cs typeface="Arial"/>
              </a:rPr>
              <a:t>Modifies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first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neighbor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coupling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dependent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potential</a:t>
            </a:r>
            <a:endParaRPr sz="1800">
              <a:latin typeface="Arial"/>
              <a:cs typeface="Arial"/>
            </a:endParaRPr>
          </a:p>
          <a:p>
            <a:pPr marL="774065" algn="ctr">
              <a:lnSpc>
                <a:spcPct val="100000"/>
              </a:lnSpc>
              <a:spcBef>
                <a:spcPts val="1415"/>
              </a:spcBef>
            </a:pPr>
            <a:r>
              <a:rPr sz="2400" spc="200" dirty="0">
                <a:latin typeface="Apple Symbols"/>
                <a:cs typeface="Apple Symbols"/>
              </a:rPr>
              <a:t>Δ</a:t>
            </a:r>
            <a:r>
              <a:rPr sz="2025" i="1" spc="300" baseline="-24691" dirty="0">
                <a:latin typeface="Times New Roman"/>
                <a:cs typeface="Times New Roman"/>
              </a:rPr>
              <a:t>R</a:t>
            </a:r>
            <a:r>
              <a:rPr sz="2025" i="1" spc="135" baseline="-24691" dirty="0">
                <a:latin typeface="Times New Roman"/>
                <a:cs typeface="Times New Roman"/>
              </a:rPr>
              <a:t>  </a:t>
            </a:r>
            <a:r>
              <a:rPr sz="2400" spc="170" dirty="0">
                <a:latin typeface="Apple Symbols"/>
                <a:cs typeface="Apple Symbols"/>
              </a:rPr>
              <a:t>=</a:t>
            </a:r>
            <a:r>
              <a:rPr sz="2400" spc="-250" dirty="0">
                <a:latin typeface="Apple Symbols"/>
                <a:cs typeface="Apple Symbols"/>
              </a:rPr>
              <a:t> </a:t>
            </a:r>
            <a:r>
              <a:rPr sz="2450" i="1" spc="60" dirty="0">
                <a:latin typeface="Arial"/>
                <a:cs typeface="Arial"/>
              </a:rPr>
              <a:t>λ</a:t>
            </a:r>
            <a:r>
              <a:rPr sz="2025" i="1" spc="89" baseline="-24691" dirty="0">
                <a:latin typeface="Times New Roman"/>
                <a:cs typeface="Times New Roman"/>
              </a:rPr>
              <a:t>R</a:t>
            </a:r>
            <a:r>
              <a:rPr sz="2025" i="1" spc="330" baseline="-24691" dirty="0">
                <a:latin typeface="Times New Roman"/>
                <a:cs typeface="Times New Roman"/>
              </a:rPr>
              <a:t> </a:t>
            </a:r>
            <a:r>
              <a:rPr sz="5550" spc="-322" baseline="-4504" dirty="0">
                <a:latin typeface="Apple Symbols"/>
                <a:cs typeface="Apple Symbols"/>
              </a:rPr>
              <a:t>(</a:t>
            </a:r>
            <a:r>
              <a:rPr sz="2450" i="1" spc="-215" dirty="0">
                <a:latin typeface="Arial"/>
                <a:cs typeface="Arial"/>
              </a:rPr>
              <a:t>σ</a:t>
            </a:r>
            <a:r>
              <a:rPr sz="2450" i="1" spc="-340" dirty="0">
                <a:latin typeface="Arial"/>
                <a:cs typeface="Arial"/>
              </a:rPr>
              <a:t> </a:t>
            </a:r>
            <a:r>
              <a:rPr sz="2025" i="1" baseline="-24691" dirty="0">
                <a:latin typeface="Times New Roman"/>
                <a:cs typeface="Times New Roman"/>
              </a:rPr>
              <a:t>x</a:t>
            </a:r>
            <a:r>
              <a:rPr sz="2450" i="1" dirty="0">
                <a:latin typeface="Arial"/>
                <a:cs typeface="Arial"/>
              </a:rPr>
              <a:t>τ</a:t>
            </a:r>
            <a:r>
              <a:rPr sz="2450" i="1" spc="-360" dirty="0">
                <a:latin typeface="Arial"/>
                <a:cs typeface="Arial"/>
              </a:rPr>
              <a:t> </a:t>
            </a:r>
            <a:r>
              <a:rPr sz="2025" i="1" baseline="-24691" dirty="0">
                <a:latin typeface="Times New Roman"/>
                <a:cs typeface="Times New Roman"/>
              </a:rPr>
              <a:t>z</a:t>
            </a:r>
            <a:r>
              <a:rPr sz="2025" i="1" spc="-150" baseline="-24691" dirty="0">
                <a:latin typeface="Times New Roman"/>
                <a:cs typeface="Times New Roman"/>
              </a:rPr>
              <a:t> </a:t>
            </a:r>
            <a:r>
              <a:rPr sz="2400" i="1" spc="55" dirty="0">
                <a:latin typeface="Times New Roman"/>
                <a:cs typeface="Times New Roman"/>
              </a:rPr>
              <a:t>s</a:t>
            </a:r>
            <a:r>
              <a:rPr sz="2025" i="1" spc="82" baseline="-24691" dirty="0">
                <a:latin typeface="Times New Roman"/>
                <a:cs typeface="Times New Roman"/>
              </a:rPr>
              <a:t>y</a:t>
            </a:r>
            <a:r>
              <a:rPr sz="2025" i="1" spc="585" baseline="-24691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Apple Symbols"/>
                <a:cs typeface="Apple Symbols"/>
              </a:rPr>
              <a:t>−</a:t>
            </a:r>
            <a:r>
              <a:rPr sz="2400" spc="-575" dirty="0">
                <a:latin typeface="Apple Symbols"/>
                <a:cs typeface="Apple Symbols"/>
              </a:rPr>
              <a:t> </a:t>
            </a:r>
            <a:r>
              <a:rPr sz="2450" i="1" spc="-35" dirty="0">
                <a:latin typeface="Arial"/>
                <a:cs typeface="Arial"/>
              </a:rPr>
              <a:t>σ</a:t>
            </a:r>
            <a:r>
              <a:rPr sz="2450" i="1" spc="-275" dirty="0">
                <a:latin typeface="Arial"/>
                <a:cs typeface="Arial"/>
              </a:rPr>
              <a:t> </a:t>
            </a:r>
            <a:r>
              <a:rPr sz="2025" i="1" baseline="-24691" dirty="0">
                <a:latin typeface="Times New Roman"/>
                <a:cs typeface="Times New Roman"/>
              </a:rPr>
              <a:t>y</a:t>
            </a:r>
            <a:r>
              <a:rPr sz="2025" i="1" spc="-187" baseline="-24691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025" i="1" baseline="-24691" dirty="0">
                <a:latin typeface="Times New Roman"/>
                <a:cs typeface="Times New Roman"/>
              </a:rPr>
              <a:t>x</a:t>
            </a:r>
            <a:r>
              <a:rPr sz="2025" i="1" spc="142" baseline="-24691" dirty="0">
                <a:latin typeface="Times New Roman"/>
                <a:cs typeface="Times New Roman"/>
              </a:rPr>
              <a:t> </a:t>
            </a:r>
            <a:r>
              <a:rPr sz="5550" spc="-660" baseline="-4504" dirty="0">
                <a:latin typeface="Apple Symbols"/>
                <a:cs typeface="Apple Symbols"/>
              </a:rPr>
              <a:t>)</a:t>
            </a:r>
            <a:endParaRPr sz="5550" baseline="-4504">
              <a:latin typeface="Apple Symbols"/>
              <a:cs typeface="Apple Symbols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350">
              <a:latin typeface="Apple Symbols"/>
              <a:cs typeface="Apple Symbols"/>
            </a:endParaRPr>
          </a:p>
          <a:p>
            <a:pPr marL="742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Renormalizes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Fermi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velocity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fission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Dirac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6">
            <a:extLst>
              <a:ext uri="{FF2B5EF4-FFF2-40B4-BE49-F238E27FC236}">
                <a16:creationId xmlns:a16="http://schemas.microsoft.com/office/drawing/2014/main" id="{A8532B52-25D0-58BA-F520-D854D780EEC1}"/>
              </a:ext>
            </a:extLst>
          </p:cNvPr>
          <p:cNvSpPr txBox="1"/>
          <p:nvPr/>
        </p:nvSpPr>
        <p:spPr>
          <a:xfrm>
            <a:off x="1511300" y="557275"/>
            <a:ext cx="581660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45920" marR="5080" indent="-163385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Arial"/>
                <a:cs typeface="Arial"/>
              </a:rPr>
              <a:t>Coupling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orbital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motion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to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the </a:t>
            </a:r>
            <a:r>
              <a:rPr sz="3200" b="1" dirty="0">
                <a:latin typeface="Arial"/>
                <a:cs typeface="Arial"/>
              </a:rPr>
              <a:t>electron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spin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68EF0-6FDA-10A9-D847-C89BBDA11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8" y="1981200"/>
            <a:ext cx="846206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3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63" rIns="0" bIns="0" rtlCol="0">
            <a:spAutoFit/>
          </a:bodyPr>
          <a:lstStyle/>
          <a:p>
            <a:pPr marL="124650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Mass</a:t>
            </a:r>
            <a:r>
              <a:rPr sz="32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Terms</a:t>
            </a:r>
            <a:r>
              <a:rPr sz="32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(amended)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4251" y="2024325"/>
            <a:ext cx="370840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50" i="1" spc="-35" dirty="0">
                <a:latin typeface="Arial"/>
                <a:cs typeface="Arial"/>
              </a:rPr>
              <a:t>σ</a:t>
            </a:r>
            <a:r>
              <a:rPr sz="2450" i="1" spc="-355" dirty="0">
                <a:latin typeface="Arial"/>
                <a:cs typeface="Arial"/>
              </a:rPr>
              <a:t> </a:t>
            </a:r>
            <a:r>
              <a:rPr sz="2100" i="1" spc="-75" baseline="-23809" dirty="0">
                <a:latin typeface="Times New Roman"/>
                <a:cs typeface="Times New Roman"/>
              </a:rPr>
              <a:t>z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4251" y="2404510"/>
            <a:ext cx="1675764" cy="99441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0"/>
              </a:spcBef>
            </a:pPr>
            <a:r>
              <a:rPr sz="2450" i="1" spc="-35" dirty="0">
                <a:latin typeface="Arial"/>
                <a:cs typeface="Arial"/>
              </a:rPr>
              <a:t>σ</a:t>
            </a:r>
            <a:r>
              <a:rPr sz="2450" i="1" spc="-340" dirty="0">
                <a:latin typeface="Arial"/>
                <a:cs typeface="Arial"/>
              </a:rPr>
              <a:t> </a:t>
            </a:r>
            <a:r>
              <a:rPr sz="2100" i="1" baseline="-23809" dirty="0">
                <a:latin typeface="Times New Roman"/>
                <a:cs typeface="Times New Roman"/>
              </a:rPr>
              <a:t>z</a:t>
            </a:r>
            <a:r>
              <a:rPr sz="2450" i="1" dirty="0">
                <a:latin typeface="Arial"/>
                <a:cs typeface="Arial"/>
              </a:rPr>
              <a:t>τ</a:t>
            </a:r>
            <a:r>
              <a:rPr sz="2450" i="1" spc="-350" dirty="0">
                <a:latin typeface="Arial"/>
                <a:cs typeface="Arial"/>
              </a:rPr>
              <a:t> </a:t>
            </a:r>
            <a:r>
              <a:rPr sz="2100" i="1" spc="-75" baseline="-23809" dirty="0">
                <a:latin typeface="Times New Roman"/>
                <a:cs typeface="Times New Roman"/>
              </a:rPr>
              <a:t>z</a:t>
            </a:r>
            <a:endParaRPr sz="2100" baseline="-23809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sz="2500" i="1" spc="-70" dirty="0">
                <a:latin typeface="Arial"/>
                <a:cs typeface="Arial"/>
              </a:rPr>
              <a:t>σ</a:t>
            </a:r>
            <a:r>
              <a:rPr sz="2500" i="1" spc="-370" dirty="0">
                <a:latin typeface="Arial"/>
                <a:cs typeface="Arial"/>
              </a:rPr>
              <a:t> </a:t>
            </a:r>
            <a:r>
              <a:rPr sz="2100" i="1" spc="-15" baseline="-23809" dirty="0">
                <a:latin typeface="Times New Roman"/>
                <a:cs typeface="Times New Roman"/>
              </a:rPr>
              <a:t>x</a:t>
            </a:r>
            <a:r>
              <a:rPr sz="2500" i="1" spc="-10" dirty="0">
                <a:latin typeface="Arial"/>
                <a:cs typeface="Arial"/>
              </a:rPr>
              <a:t>τ</a:t>
            </a:r>
            <a:r>
              <a:rPr sz="2500" i="1" spc="-385" dirty="0">
                <a:latin typeface="Arial"/>
                <a:cs typeface="Arial"/>
              </a:rPr>
              <a:t> </a:t>
            </a:r>
            <a:r>
              <a:rPr sz="2100" i="1" spc="-30" baseline="-23809" dirty="0">
                <a:latin typeface="Times New Roman"/>
                <a:cs typeface="Times New Roman"/>
              </a:rPr>
              <a:t>z</a:t>
            </a:r>
            <a:r>
              <a:rPr sz="2100" i="1" spc="-179" baseline="-23809" dirty="0">
                <a:latin typeface="Times New Roman"/>
                <a:cs typeface="Times New Roman"/>
              </a:rPr>
              <a:t> </a:t>
            </a:r>
            <a:r>
              <a:rPr sz="2400" i="1" spc="50" dirty="0">
                <a:latin typeface="Times New Roman"/>
                <a:cs typeface="Times New Roman"/>
              </a:rPr>
              <a:t>s</a:t>
            </a:r>
            <a:r>
              <a:rPr sz="2100" i="1" spc="75" baseline="-23809" dirty="0">
                <a:latin typeface="Times New Roman"/>
                <a:cs typeface="Times New Roman"/>
              </a:rPr>
              <a:t>y</a:t>
            </a:r>
            <a:r>
              <a:rPr sz="2100" i="1" spc="555" baseline="-23809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Apple Symbols"/>
                <a:cs typeface="Apple Symbols"/>
              </a:rPr>
              <a:t>−</a:t>
            </a:r>
            <a:r>
              <a:rPr sz="2400" spc="-590" dirty="0">
                <a:latin typeface="Apple Symbols"/>
                <a:cs typeface="Apple Symbols"/>
              </a:rPr>
              <a:t> </a:t>
            </a:r>
            <a:r>
              <a:rPr sz="2500" i="1" spc="-70" dirty="0">
                <a:latin typeface="Arial"/>
                <a:cs typeface="Arial"/>
              </a:rPr>
              <a:t>σ</a:t>
            </a:r>
            <a:r>
              <a:rPr sz="2500" i="1" spc="-320" dirty="0">
                <a:latin typeface="Arial"/>
                <a:cs typeface="Arial"/>
              </a:rPr>
              <a:t> </a:t>
            </a:r>
            <a:r>
              <a:rPr sz="2100" i="1" spc="-15" baseline="-23809" dirty="0">
                <a:latin typeface="Times New Roman"/>
                <a:cs typeface="Times New Roman"/>
              </a:rPr>
              <a:t>y</a:t>
            </a:r>
            <a:r>
              <a:rPr sz="2100" i="1" spc="-187" baseline="-23809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s</a:t>
            </a:r>
            <a:r>
              <a:rPr sz="2100" i="1" spc="-37" baseline="-23809" dirty="0">
                <a:latin typeface="Times New Roman"/>
                <a:cs typeface="Times New Roman"/>
              </a:rPr>
              <a:t>x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4251" y="3530036"/>
            <a:ext cx="824865" cy="405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50" i="1" spc="-35" dirty="0">
                <a:latin typeface="Arial"/>
                <a:cs typeface="Arial"/>
              </a:rPr>
              <a:t>σ</a:t>
            </a:r>
            <a:r>
              <a:rPr sz="2450" i="1" spc="-345" dirty="0">
                <a:latin typeface="Arial"/>
                <a:cs typeface="Arial"/>
              </a:rPr>
              <a:t> </a:t>
            </a:r>
            <a:r>
              <a:rPr sz="2100" i="1" baseline="-23809" dirty="0">
                <a:latin typeface="Times New Roman"/>
                <a:cs typeface="Times New Roman"/>
              </a:rPr>
              <a:t>z</a:t>
            </a:r>
            <a:r>
              <a:rPr sz="2450" i="1" dirty="0">
                <a:latin typeface="Arial"/>
                <a:cs typeface="Arial"/>
              </a:rPr>
              <a:t>τ</a:t>
            </a:r>
            <a:r>
              <a:rPr sz="2450" i="1" spc="-350" dirty="0">
                <a:latin typeface="Arial"/>
                <a:cs typeface="Arial"/>
              </a:rPr>
              <a:t> </a:t>
            </a:r>
            <a:r>
              <a:rPr sz="2100" i="1" spc="-30" baseline="-23809" dirty="0">
                <a:latin typeface="Times New Roman"/>
                <a:cs typeface="Times New Roman"/>
              </a:rPr>
              <a:t>z</a:t>
            </a:r>
            <a:r>
              <a:rPr sz="2100" i="1" spc="-165" baseline="-23809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s</a:t>
            </a:r>
            <a:r>
              <a:rPr sz="2100" i="1" spc="-37" baseline="-23809" dirty="0">
                <a:latin typeface="Times New Roman"/>
                <a:cs typeface="Times New Roman"/>
              </a:rPr>
              <a:t>z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4251" y="1487164"/>
            <a:ext cx="129159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i="1" spc="-70" dirty="0">
                <a:latin typeface="Arial"/>
                <a:cs typeface="Arial"/>
              </a:rPr>
              <a:t>σ</a:t>
            </a:r>
            <a:r>
              <a:rPr sz="2500" i="1" spc="-365" dirty="0">
                <a:latin typeface="Arial"/>
                <a:cs typeface="Arial"/>
              </a:rPr>
              <a:t> </a:t>
            </a:r>
            <a:r>
              <a:rPr sz="2100" i="1" spc="-15" baseline="-23809" dirty="0">
                <a:latin typeface="Times New Roman"/>
                <a:cs typeface="Times New Roman"/>
              </a:rPr>
              <a:t>x</a:t>
            </a:r>
            <a:r>
              <a:rPr sz="2500" i="1" spc="-10" dirty="0">
                <a:latin typeface="Arial"/>
                <a:cs typeface="Arial"/>
              </a:rPr>
              <a:t>τ</a:t>
            </a:r>
            <a:r>
              <a:rPr sz="2500" i="1" spc="-380" dirty="0">
                <a:latin typeface="Arial"/>
                <a:cs typeface="Arial"/>
              </a:rPr>
              <a:t> </a:t>
            </a:r>
            <a:r>
              <a:rPr sz="2100" i="1" spc="-15" baseline="-23809" dirty="0">
                <a:latin typeface="Times New Roman"/>
                <a:cs typeface="Times New Roman"/>
              </a:rPr>
              <a:t>x</a:t>
            </a:r>
            <a:r>
              <a:rPr sz="2100" i="1" spc="-112" baseline="-238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500" i="1" dirty="0">
                <a:latin typeface="Arial"/>
                <a:cs typeface="Arial"/>
              </a:rPr>
              <a:t>σ</a:t>
            </a:r>
            <a:r>
              <a:rPr sz="2500" i="1" spc="-360" dirty="0">
                <a:latin typeface="Arial"/>
                <a:cs typeface="Arial"/>
              </a:rPr>
              <a:t> </a:t>
            </a:r>
            <a:r>
              <a:rPr sz="2100" i="1" baseline="-23809" dirty="0">
                <a:latin typeface="Times New Roman"/>
                <a:cs typeface="Times New Roman"/>
              </a:rPr>
              <a:t>x</a:t>
            </a:r>
            <a:r>
              <a:rPr sz="2500" i="1" dirty="0">
                <a:latin typeface="Arial"/>
                <a:cs typeface="Arial"/>
              </a:rPr>
              <a:t>τ</a:t>
            </a:r>
            <a:r>
              <a:rPr sz="2500" i="1" spc="-325" dirty="0">
                <a:latin typeface="Arial"/>
                <a:cs typeface="Arial"/>
              </a:rPr>
              <a:t> </a:t>
            </a:r>
            <a:r>
              <a:rPr sz="2100" i="1" spc="-75" baseline="-23809" dirty="0">
                <a:latin typeface="Times New Roman"/>
                <a:cs typeface="Times New Roman"/>
              </a:rPr>
              <a:t>y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5132" y="1575307"/>
            <a:ext cx="23983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Arial"/>
                <a:cs typeface="Arial"/>
              </a:rPr>
              <a:t>Kekule: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valley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mixing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5132" y="2111756"/>
            <a:ext cx="2907030" cy="8140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Arial"/>
                <a:cs typeface="Arial"/>
              </a:rPr>
              <a:t>Heteropolar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(breaks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000" dirty="0">
                <a:latin typeface="Arial"/>
                <a:cs typeface="Arial"/>
              </a:rPr>
              <a:t>Modulated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flux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(breaks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5132" y="3054010"/>
            <a:ext cx="3789045" cy="9366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latin typeface="Arial"/>
                <a:cs typeface="Arial"/>
              </a:rPr>
              <a:t>Spin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orbit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(Rashba,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broken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z→-</a:t>
            </a:r>
            <a:r>
              <a:rPr sz="2000" spc="-25" dirty="0">
                <a:latin typeface="Arial"/>
                <a:cs typeface="Arial"/>
              </a:rPr>
              <a:t>z)</a:t>
            </a:r>
            <a:endParaRPr sz="20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Arial"/>
                <a:cs typeface="Arial"/>
              </a:rPr>
              <a:t>Spin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orbit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(parallel)</a:t>
            </a:r>
            <a:r>
              <a:rPr sz="3600" spc="-10" dirty="0">
                <a:latin typeface="Arial"/>
                <a:cs typeface="Arial"/>
              </a:rPr>
              <a:t>*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539" y="4138676"/>
            <a:ext cx="619252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*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term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respects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symmetries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Arial"/>
                <a:cs typeface="Arial"/>
              </a:rPr>
              <a:t>is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therefore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though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possibly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weak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carbon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definitely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weak,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still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important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1600200"/>
            <a:ext cx="304800" cy="1295400"/>
          </a:xfrm>
          <a:custGeom>
            <a:avLst/>
            <a:gdLst/>
            <a:ahLst/>
            <a:cxnLst/>
            <a:rect l="l" t="t" r="r" b="b"/>
            <a:pathLst>
              <a:path w="304800" h="1295400">
                <a:moveTo>
                  <a:pt x="0" y="0"/>
                </a:moveTo>
                <a:lnTo>
                  <a:pt x="59817" y="8524"/>
                </a:lnTo>
                <a:lnTo>
                  <a:pt x="108203" y="31622"/>
                </a:lnTo>
                <a:lnTo>
                  <a:pt x="140588" y="65579"/>
                </a:lnTo>
                <a:lnTo>
                  <a:pt x="152400" y="106679"/>
                </a:lnTo>
                <a:lnTo>
                  <a:pt x="152400" y="539496"/>
                </a:lnTo>
                <a:lnTo>
                  <a:pt x="164210" y="581882"/>
                </a:lnTo>
                <a:lnTo>
                  <a:pt x="196595" y="615696"/>
                </a:lnTo>
                <a:lnTo>
                  <a:pt x="244982" y="638079"/>
                </a:lnTo>
                <a:lnTo>
                  <a:pt x="304800" y="646176"/>
                </a:lnTo>
                <a:lnTo>
                  <a:pt x="256178" y="651735"/>
                </a:lnTo>
                <a:lnTo>
                  <a:pt x="214286" y="667243"/>
                </a:lnTo>
                <a:lnTo>
                  <a:pt x="181465" y="690945"/>
                </a:lnTo>
                <a:lnTo>
                  <a:pt x="160056" y="721083"/>
                </a:lnTo>
                <a:lnTo>
                  <a:pt x="152400" y="755903"/>
                </a:lnTo>
                <a:lnTo>
                  <a:pt x="152400" y="1188720"/>
                </a:lnTo>
                <a:lnTo>
                  <a:pt x="140589" y="1229820"/>
                </a:lnTo>
                <a:lnTo>
                  <a:pt x="108204" y="1263777"/>
                </a:lnTo>
                <a:lnTo>
                  <a:pt x="59817" y="1286875"/>
                </a:lnTo>
                <a:lnTo>
                  <a:pt x="0" y="1295400"/>
                </a:lnTo>
              </a:path>
            </a:pathLst>
          </a:custGeom>
          <a:ln w="39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36740" y="2084323"/>
            <a:ext cx="85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spinless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19200" y="2084832"/>
            <a:ext cx="457200" cy="399415"/>
          </a:xfrm>
          <a:custGeom>
            <a:avLst/>
            <a:gdLst/>
            <a:ahLst/>
            <a:cxnLst/>
            <a:rect l="l" t="t" r="r" b="b"/>
            <a:pathLst>
              <a:path w="457200" h="399414">
                <a:moveTo>
                  <a:pt x="0" y="0"/>
                </a:moveTo>
                <a:lnTo>
                  <a:pt x="0" y="399288"/>
                </a:lnTo>
                <a:lnTo>
                  <a:pt x="457200" y="399288"/>
                </a:lnTo>
                <a:lnTo>
                  <a:pt x="457200" y="0"/>
                </a:lnTo>
                <a:lnTo>
                  <a:pt x="0" y="0"/>
                </a:lnTo>
                <a:close/>
              </a:path>
            </a:pathLst>
          </a:custGeom>
          <a:ln w="24383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200" y="3581400"/>
            <a:ext cx="914400" cy="396240"/>
          </a:xfrm>
          <a:custGeom>
            <a:avLst/>
            <a:gdLst/>
            <a:ahLst/>
            <a:cxnLst/>
            <a:rect l="l" t="t" r="r" b="b"/>
            <a:pathLst>
              <a:path w="914400" h="396239">
                <a:moveTo>
                  <a:pt x="0" y="0"/>
                </a:moveTo>
                <a:lnTo>
                  <a:pt x="0" y="396239"/>
                </a:lnTo>
                <a:lnTo>
                  <a:pt x="914400" y="396239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ln w="24383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34ED9B5B-1E1C-C926-B7A5-6E383C4AF7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1378" y="1826815"/>
            <a:ext cx="2230921" cy="2223472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4C4EE8EF-6570-C19A-8DF5-FDCFD0B54D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739" y="1825319"/>
            <a:ext cx="2231618" cy="2217995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ED1C7C4-E93D-FB41-4509-F68C93496FD1}"/>
              </a:ext>
            </a:extLst>
          </p:cNvPr>
          <p:cNvSpPr txBox="1"/>
          <p:nvPr/>
        </p:nvSpPr>
        <p:spPr>
          <a:xfrm>
            <a:off x="1520444" y="709676"/>
            <a:ext cx="6015990" cy="912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Topologically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different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states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39"/>
              </a:spcBef>
              <a:tabLst>
                <a:tab pos="3233420" algn="l"/>
              </a:tabLst>
            </a:pPr>
            <a:r>
              <a:rPr sz="1800" dirty="0">
                <a:latin typeface="Arial"/>
                <a:cs typeface="Arial"/>
              </a:rPr>
              <a:t>Charge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insulator</a:t>
            </a:r>
            <a:r>
              <a:rPr sz="1800" dirty="0">
                <a:latin typeface="Arial"/>
                <a:cs typeface="Arial"/>
              </a:rPr>
              <a:t>	Spin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orbit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coupled</a:t>
            </a:r>
            <a:r>
              <a:rPr sz="1800" spc="-10" dirty="0">
                <a:latin typeface="Arial"/>
                <a:cs typeface="Arial"/>
              </a:rPr>
              <a:t> insulator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C18B5-61DD-6C47-5C29-A839EE9F8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9" y="4221749"/>
            <a:ext cx="60769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0850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Boundary</a:t>
            </a:r>
            <a:r>
              <a:rPr sz="32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Modes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800" y="1143000"/>
            <a:ext cx="5257800" cy="5370830"/>
            <a:chOff x="685800" y="1143000"/>
            <a:chExt cx="5257800" cy="53708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762" y="1143000"/>
              <a:ext cx="4673168" cy="24373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505200"/>
              <a:ext cx="5257800" cy="26273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263" y="3505200"/>
              <a:ext cx="4669536" cy="30083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69940" y="1931923"/>
            <a:ext cx="2858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25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Ballistic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propagation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10" dirty="0">
                <a:latin typeface="Arial"/>
                <a:cs typeface="Arial"/>
              </a:rPr>
              <a:t> one-</a:t>
            </a:r>
            <a:r>
              <a:rPr sz="1800" dirty="0">
                <a:latin typeface="Arial"/>
                <a:cs typeface="Arial"/>
              </a:rPr>
              <a:t>way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5040" y="4176078"/>
            <a:ext cx="2567305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Counter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propagating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spin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polarized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edge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9800" y="4114800"/>
            <a:ext cx="2819400" cy="640080"/>
          </a:xfrm>
          <a:custGeom>
            <a:avLst/>
            <a:gdLst/>
            <a:ahLst/>
            <a:cxnLst/>
            <a:rect l="l" t="t" r="r" b="b"/>
            <a:pathLst>
              <a:path w="2819400" h="640079">
                <a:moveTo>
                  <a:pt x="2819400" y="0"/>
                </a:moveTo>
                <a:lnTo>
                  <a:pt x="0" y="0"/>
                </a:lnTo>
                <a:lnTo>
                  <a:pt x="0" y="640080"/>
                </a:lnTo>
                <a:lnTo>
                  <a:pt x="2819400" y="640080"/>
                </a:lnTo>
                <a:lnTo>
                  <a:pt x="281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78371" y="4141723"/>
            <a:ext cx="230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Intrinsic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SO-Graphene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ribbon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8939" y="1090676"/>
            <a:ext cx="5036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The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canonical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list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electric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forms </a:t>
            </a:r>
            <a:r>
              <a:rPr b="1" dirty="0">
                <a:latin typeface="Arial"/>
                <a:cs typeface="Arial"/>
              </a:rPr>
              <a:t>of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matter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is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actually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incomplete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0379" y="2175764"/>
            <a:ext cx="1437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Conductor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0379" y="2907284"/>
            <a:ext cx="119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Insulator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0379" y="3635755"/>
            <a:ext cx="2180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Superconductor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3800" y="22860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0" y="0"/>
                </a:moveTo>
                <a:lnTo>
                  <a:pt x="44624" y="6953"/>
                </a:lnTo>
                <a:lnTo>
                  <a:pt x="80391" y="25908"/>
                </a:lnTo>
                <a:lnTo>
                  <a:pt x="104155" y="54006"/>
                </a:lnTo>
                <a:lnTo>
                  <a:pt x="112775" y="88391"/>
                </a:lnTo>
                <a:lnTo>
                  <a:pt x="112775" y="445008"/>
                </a:lnTo>
                <a:lnTo>
                  <a:pt x="121872" y="479393"/>
                </a:lnTo>
                <a:lnTo>
                  <a:pt x="146685" y="507491"/>
                </a:lnTo>
                <a:lnTo>
                  <a:pt x="183499" y="526446"/>
                </a:lnTo>
                <a:lnTo>
                  <a:pt x="228600" y="533400"/>
                </a:lnTo>
                <a:lnTo>
                  <a:pt x="183499" y="540353"/>
                </a:lnTo>
                <a:lnTo>
                  <a:pt x="146685" y="559308"/>
                </a:lnTo>
                <a:lnTo>
                  <a:pt x="121872" y="587406"/>
                </a:lnTo>
                <a:lnTo>
                  <a:pt x="112775" y="621791"/>
                </a:lnTo>
                <a:lnTo>
                  <a:pt x="112775" y="978408"/>
                </a:lnTo>
                <a:lnTo>
                  <a:pt x="104155" y="1012793"/>
                </a:lnTo>
                <a:lnTo>
                  <a:pt x="80391" y="1040891"/>
                </a:lnTo>
                <a:lnTo>
                  <a:pt x="44624" y="1059846"/>
                </a:lnTo>
                <a:lnTo>
                  <a:pt x="0" y="1066800"/>
                </a:lnTo>
              </a:path>
            </a:pathLst>
          </a:custGeom>
          <a:ln w="39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87340" y="2654300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18</a:t>
            </a:r>
            <a:r>
              <a:rPr sz="1800" baseline="23148" dirty="0">
                <a:latin typeface="Arial"/>
                <a:cs typeface="Arial"/>
              </a:rPr>
              <a:t>th</a:t>
            </a:r>
            <a:r>
              <a:rPr sz="1800" spc="217" baseline="23148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century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87340" y="3684523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20</a:t>
            </a:r>
            <a:r>
              <a:rPr sz="1800" baseline="23148" dirty="0">
                <a:latin typeface="Arial"/>
                <a:cs typeface="Arial"/>
              </a:rPr>
              <a:t>th</a:t>
            </a:r>
            <a:r>
              <a:rPr sz="1800" spc="217" baseline="23148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century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0379" y="4635500"/>
            <a:ext cx="3103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Topological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Insulator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4191000"/>
            <a:ext cx="1847088" cy="13418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Quantum</a:t>
            </a:r>
            <a:r>
              <a:rPr sz="32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Spin</a:t>
            </a:r>
            <a:r>
              <a:rPr sz="32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Hall</a:t>
            </a:r>
            <a:r>
              <a:rPr sz="32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Effect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8564" y="1547876"/>
            <a:ext cx="5483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boundary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filtered propagating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(edge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states)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670048"/>
            <a:ext cx="5181600" cy="35356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8011" y="557275"/>
            <a:ext cx="21240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latin typeface="Arial"/>
                <a:cs typeface="Arial"/>
              </a:rPr>
              <a:t>Comments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029963"/>
            <a:ext cx="2821400" cy="26872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9396" y="1319276"/>
            <a:ext cx="7546340" cy="488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8432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baseline="24305" dirty="0">
                <a:latin typeface="Arial"/>
                <a:cs typeface="Arial"/>
              </a:rPr>
              <a:t>2</a:t>
            </a:r>
            <a:r>
              <a:rPr sz="2400" spc="-75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conserves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baseline="-20833" dirty="0">
                <a:latin typeface="Arial"/>
                <a:cs typeface="Arial"/>
              </a:rPr>
              <a:t>z</a:t>
            </a:r>
            <a:r>
              <a:rPr sz="2400" spc="254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oversimplified. </a:t>
            </a:r>
            <a:r>
              <a:rPr sz="2400" dirty="0">
                <a:latin typeface="Arial"/>
                <a:cs typeface="Arial"/>
              </a:rPr>
              <a:t>Spin,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unlike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charge,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conserved.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But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edge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state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picture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robust!</a:t>
            </a:r>
            <a:endParaRPr sz="2400">
              <a:latin typeface="Arial"/>
              <a:cs typeface="Arial"/>
            </a:endParaRPr>
          </a:p>
          <a:p>
            <a:pPr marL="3272790">
              <a:lnSpc>
                <a:spcPct val="100000"/>
              </a:lnSpc>
              <a:spcBef>
                <a:spcPts val="1705"/>
              </a:spcBef>
            </a:pPr>
            <a:r>
              <a:rPr sz="2400" dirty="0">
                <a:latin typeface="Arial"/>
                <a:cs typeface="Arial"/>
              </a:rPr>
              <a:t>Boundary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modes: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Kramers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pair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Arial"/>
              <a:cs typeface="Arial"/>
            </a:endParaRPr>
          </a:p>
          <a:p>
            <a:pPr marL="3357879" marR="220979" indent="-85725">
              <a:lnSpc>
                <a:spcPct val="100000"/>
              </a:lnSpc>
              <a:buAutoNum type="alphaLcParenBoth"/>
              <a:tabLst>
                <a:tab pos="3357879" algn="l"/>
                <a:tab pos="3727450" algn="l"/>
              </a:tabLst>
            </a:pPr>
            <a:r>
              <a:rPr sz="2400" b="1" dirty="0">
                <a:latin typeface="Arial"/>
                <a:cs typeface="Arial"/>
              </a:rPr>
              <a:t>	Band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crossing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protected </a:t>
            </a:r>
            <a:r>
              <a:rPr sz="2400" b="1" dirty="0">
                <a:latin typeface="Arial"/>
                <a:cs typeface="Arial"/>
              </a:rPr>
              <a:t>by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T-</a:t>
            </a:r>
            <a:r>
              <a:rPr sz="2400" b="1" dirty="0">
                <a:latin typeface="Arial"/>
                <a:cs typeface="Arial"/>
              </a:rPr>
              <a:t>reversal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symmetry</a:t>
            </a:r>
            <a:endParaRPr sz="2400">
              <a:latin typeface="Arial"/>
              <a:cs typeface="Arial"/>
            </a:endParaRPr>
          </a:p>
          <a:p>
            <a:pPr marL="3357879" marR="416559" indent="-85725">
              <a:lnSpc>
                <a:spcPct val="100000"/>
              </a:lnSpc>
              <a:spcBef>
                <a:spcPts val="1440"/>
              </a:spcBef>
              <a:buAutoNum type="alphaLcParenBoth"/>
              <a:tabLst>
                <a:tab pos="3357879" algn="l"/>
                <a:tab pos="3743325" algn="l"/>
              </a:tabLst>
            </a:pPr>
            <a:r>
              <a:rPr sz="2400" b="1" dirty="0">
                <a:latin typeface="Arial"/>
                <a:cs typeface="Arial"/>
              </a:rPr>
              <a:t>	Elastic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backscattering </a:t>
            </a:r>
            <a:r>
              <a:rPr sz="2400" b="1" dirty="0">
                <a:latin typeface="Arial"/>
                <a:cs typeface="Arial"/>
              </a:rPr>
              <a:t>eliminated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by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T-symmetry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400">
              <a:latin typeface="Arial"/>
              <a:cs typeface="Arial"/>
            </a:endParaRPr>
          </a:p>
          <a:p>
            <a:pPr marR="146685" algn="ctr">
              <a:lnSpc>
                <a:spcPct val="100000"/>
              </a:lnSpc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</a:t>
            </a:r>
            <a:r>
              <a:rPr sz="2400" b="1" dirty="0">
                <a:latin typeface="Arial"/>
                <a:cs typeface="Arial"/>
              </a:rPr>
              <a:t>SHE: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</a:t>
            </a:r>
            <a:r>
              <a:rPr sz="2400" b="1" dirty="0">
                <a:latin typeface="Arial"/>
                <a:cs typeface="Arial"/>
              </a:rPr>
              <a:t>uantum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but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quantized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8995" y="557275"/>
            <a:ext cx="31369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Arial"/>
                <a:cs typeface="Arial"/>
              </a:rPr>
              <a:t>More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comments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0196" y="1319276"/>
            <a:ext cx="6894195" cy="1120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  <a:tabLst>
                <a:tab pos="758190" algn="l"/>
              </a:tabLst>
            </a:pPr>
            <a:r>
              <a:rPr sz="2400" spc="-20" dirty="0">
                <a:latin typeface="Arial"/>
                <a:cs typeface="Arial"/>
              </a:rPr>
              <a:t>Counter-</a:t>
            </a:r>
            <a:r>
              <a:rPr sz="2400" dirty="0">
                <a:latin typeface="Arial"/>
                <a:cs typeface="Arial"/>
              </a:rPr>
              <a:t>propagating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surface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reflect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600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bulk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topological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order.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eliminated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phase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transition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non-</a:t>
            </a:r>
            <a:r>
              <a:rPr sz="2400" dirty="0">
                <a:latin typeface="Arial"/>
                <a:cs typeface="Arial"/>
              </a:rPr>
              <a:t>topological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phase.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631" y="2646655"/>
            <a:ext cx="6076046" cy="250905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25955" y="5357876"/>
            <a:ext cx="2602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38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weak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sublattice </a:t>
            </a:r>
            <a:r>
              <a:rPr sz="2400" dirty="0">
                <a:latin typeface="Arial"/>
                <a:cs typeface="Arial"/>
              </a:rPr>
              <a:t>symmetry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breaking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0740" y="5434076"/>
            <a:ext cx="2602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strong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sublattice </a:t>
            </a:r>
            <a:r>
              <a:rPr sz="2400" dirty="0">
                <a:latin typeface="Arial"/>
                <a:cs typeface="Arial"/>
              </a:rPr>
              <a:t>symmetry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breaking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363" rIns="0" bIns="0" rtlCol="0">
            <a:spAutoFit/>
          </a:bodyPr>
          <a:lstStyle/>
          <a:p>
            <a:pPr marL="1146175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Symmetry</a:t>
            </a:r>
            <a:r>
              <a:rPr sz="3200" b="1" spc="-1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Classification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239" y="1547876"/>
            <a:ext cx="6332855" cy="294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Conductors: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unbroken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state</a:t>
            </a:r>
            <a:r>
              <a:rPr sz="2400" b="1" spc="-15" baseline="24305" dirty="0">
                <a:latin typeface="Arial"/>
                <a:cs typeface="Arial"/>
              </a:rPr>
              <a:t>1</a:t>
            </a:r>
            <a:endParaRPr sz="2400" baseline="2430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Arial"/>
              <a:cs typeface="Arial"/>
            </a:endParaRPr>
          </a:p>
          <a:p>
            <a:pPr marL="990600" marR="68580" indent="-9144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Insulators: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broken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translational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symmetry: </a:t>
            </a:r>
            <a:r>
              <a:rPr sz="2400" b="1" dirty="0">
                <a:latin typeface="Arial"/>
                <a:cs typeface="Arial"/>
              </a:rPr>
              <a:t>bandgap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Bragg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reflection</a:t>
            </a:r>
            <a:r>
              <a:rPr sz="2400" b="1" spc="-15" baseline="24305" dirty="0">
                <a:latin typeface="Arial"/>
                <a:cs typeface="Arial"/>
              </a:rPr>
              <a:t>2</a:t>
            </a:r>
            <a:endParaRPr sz="2400" baseline="24305">
              <a:latin typeface="Arial"/>
              <a:cs typeface="Arial"/>
            </a:endParaRPr>
          </a:p>
          <a:p>
            <a:pPr marL="76200" marR="186055">
              <a:lnSpc>
                <a:spcPct val="199200"/>
              </a:lnSpc>
              <a:spcBef>
                <a:spcPts val="25"/>
              </a:spcBef>
            </a:pPr>
            <a:r>
              <a:rPr sz="2400" b="1" dirty="0">
                <a:latin typeface="Arial"/>
                <a:cs typeface="Arial"/>
              </a:rPr>
              <a:t>Superconductor: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broken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gauge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symmetry </a:t>
            </a:r>
            <a:r>
              <a:rPr sz="2400" b="1" dirty="0">
                <a:latin typeface="Arial"/>
                <a:cs typeface="Arial"/>
              </a:rPr>
              <a:t>Topological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Insulator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639" y="4836667"/>
            <a:ext cx="3148965" cy="761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1650" b="1" baseline="25252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possibly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with mass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anisotropy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650" b="1" baseline="25252" dirty="0">
                <a:latin typeface="Arial"/>
                <a:cs typeface="Arial"/>
              </a:rPr>
              <a:t>2</a:t>
            </a:r>
            <a:r>
              <a:rPr sz="1600" b="1" dirty="0">
                <a:latin typeface="Arial"/>
                <a:cs typeface="Arial"/>
              </a:rPr>
              <a:t>band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insulators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995" y="633475"/>
            <a:ext cx="47415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Symmetry</a:t>
            </a:r>
            <a:r>
              <a:rPr sz="3200" b="1" spc="-1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Classification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739" y="1398523"/>
            <a:ext cx="637286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Ordinary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insulators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topological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insulators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distinguished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two-</a:t>
            </a:r>
            <a:r>
              <a:rPr sz="1800" dirty="0">
                <a:latin typeface="Arial"/>
                <a:cs typeface="Arial"/>
              </a:rPr>
              <a:t>valued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(even-</a:t>
            </a:r>
            <a:r>
              <a:rPr sz="1800" dirty="0">
                <a:latin typeface="Arial"/>
                <a:cs typeface="Arial"/>
              </a:rPr>
              <a:t>odd)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surface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index.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Arial"/>
                <a:cs typeface="Arial"/>
              </a:rPr>
              <a:t>Kramers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Theorem: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T-</a:t>
            </a:r>
            <a:r>
              <a:rPr sz="1800" dirty="0">
                <a:latin typeface="Arial"/>
                <a:cs typeface="Arial"/>
              </a:rPr>
              <a:t>symmetry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E(k,</a:t>
            </a:r>
            <a:r>
              <a:rPr sz="1800" dirty="0">
                <a:latin typeface="Apple Symbols"/>
                <a:cs typeface="Apple Symbols"/>
              </a:rPr>
              <a:t>↑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=E(-</a:t>
            </a:r>
            <a:r>
              <a:rPr sz="1800" spc="35" dirty="0">
                <a:latin typeface="Arial"/>
                <a:cs typeface="Arial"/>
              </a:rPr>
              <a:t>k,</a:t>
            </a:r>
            <a:r>
              <a:rPr sz="1800" spc="35" dirty="0">
                <a:latin typeface="Apple Symbols"/>
                <a:cs typeface="Apple Symbols"/>
              </a:rPr>
              <a:t>↓</a:t>
            </a:r>
            <a:r>
              <a:rPr sz="1800" spc="3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1800" dirty="0">
                <a:latin typeface="Arial"/>
                <a:cs typeface="Arial"/>
              </a:rPr>
              <a:t>But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points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identified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(TRIM)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62" y="3301009"/>
            <a:ext cx="4801250" cy="21244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88539" y="5665723"/>
            <a:ext cx="2225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even: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ordinary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(trivial)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8859" y="5680964"/>
            <a:ext cx="1626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odd: </a:t>
            </a:r>
            <a:r>
              <a:rPr sz="1800" spc="-10" dirty="0">
                <a:latin typeface="Arial"/>
                <a:cs typeface="Arial"/>
              </a:rPr>
              <a:t>topological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3660" y="6290564"/>
            <a:ext cx="2160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Kane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(2005)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098" y="3352990"/>
            <a:ext cx="382270" cy="0"/>
          </a:xfrm>
          <a:custGeom>
            <a:avLst/>
            <a:gdLst/>
            <a:ahLst/>
            <a:cxnLst/>
            <a:rect l="l" t="t" r="r" b="b"/>
            <a:pathLst>
              <a:path w="382269">
                <a:moveTo>
                  <a:pt x="0" y="0"/>
                </a:moveTo>
                <a:lnTo>
                  <a:pt x="382143" y="0"/>
                </a:lnTo>
              </a:path>
            </a:pathLst>
          </a:custGeom>
          <a:ln w="150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4100" y="2941535"/>
            <a:ext cx="1558290" cy="65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4625" algn="l"/>
              </a:tabLst>
            </a:pPr>
            <a:r>
              <a:rPr sz="4150" spc="-575" dirty="0">
                <a:latin typeface="Apple Symbols"/>
                <a:cs typeface="Apple Symbols"/>
              </a:rPr>
              <a:t>(</a:t>
            </a:r>
            <a:r>
              <a:rPr sz="4150" dirty="0">
                <a:latin typeface="Apple Symbols"/>
                <a:cs typeface="Apple Symbols"/>
              </a:rPr>
              <a:t>	</a:t>
            </a:r>
            <a:r>
              <a:rPr sz="4150" spc="-575" dirty="0">
                <a:latin typeface="Apple Symbols"/>
                <a:cs typeface="Apple Symbols"/>
              </a:rPr>
              <a:t>)</a:t>
            </a:r>
            <a:endParaRPr sz="4150">
              <a:latin typeface="Apple Symbols"/>
              <a:cs typeface="Apple Symbol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3764" y="3410347"/>
            <a:ext cx="8547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7240" algn="l"/>
              </a:tabLst>
            </a:pPr>
            <a:r>
              <a:rPr sz="1000" spc="-50" dirty="0">
                <a:latin typeface="Times New Roman"/>
                <a:cs typeface="Times New Roman"/>
              </a:rPr>
              <a:t>1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451" y="3102422"/>
            <a:ext cx="1143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6859" y="3315782"/>
            <a:ext cx="476884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74650" algn="l"/>
              </a:tabLst>
            </a:pPr>
            <a:r>
              <a:rPr sz="1400" spc="-50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2067" y="3338253"/>
            <a:ext cx="33337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90" dirty="0">
                <a:latin typeface="Times New Roman"/>
                <a:cs typeface="Times New Roman"/>
              </a:rPr>
              <a:t>4</a:t>
            </a:r>
            <a:r>
              <a:rPr sz="2450" i="1" spc="-190" dirty="0">
                <a:latin typeface="Arial"/>
                <a:cs typeface="Arial"/>
              </a:rPr>
              <a:t>π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2035" y="3111312"/>
            <a:ext cx="811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19760" algn="l"/>
              </a:tabLst>
            </a:pP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Apple Symbols"/>
                <a:cs typeface="Apple Symbols"/>
              </a:rPr>
              <a:t>=</a:t>
            </a:r>
            <a:r>
              <a:rPr sz="2400" dirty="0">
                <a:latin typeface="Apple Symbols"/>
                <a:cs typeface="Apple Symbols"/>
              </a:rPr>
              <a:t>	</a:t>
            </a:r>
            <a:r>
              <a:rPr sz="3600" spc="-75" baseline="34722" dirty="0">
                <a:latin typeface="Times New Roman"/>
                <a:cs typeface="Times New Roman"/>
              </a:rPr>
              <a:t>1</a:t>
            </a:r>
            <a:endParaRPr sz="3600" baseline="3472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3659" y="3315782"/>
            <a:ext cx="104139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0" dirty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06458" y="3315782"/>
            <a:ext cx="104139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0" dirty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6383" y="3111312"/>
            <a:ext cx="1196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75" algn="l"/>
                <a:tab pos="758825" algn="l"/>
              </a:tabLst>
            </a:pPr>
            <a:r>
              <a:rPr sz="2400" i="1" spc="-50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-50" dirty="0">
                <a:latin typeface="Times New Roman"/>
                <a:cs typeface="Times New Roman"/>
              </a:rPr>
              <a:t>k</a:t>
            </a:r>
            <a:r>
              <a:rPr sz="2400" i="1" dirty="0">
                <a:latin typeface="Times New Roman"/>
                <a:cs typeface="Times New Roman"/>
              </a:rPr>
              <a:t>	d</a:t>
            </a:r>
            <a:r>
              <a:rPr sz="2400" i="1" spc="-3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(</a:t>
            </a:r>
            <a:r>
              <a:rPr sz="2400" i="1" spc="-25" dirty="0"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0418" y="3111312"/>
            <a:ext cx="9715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807085" algn="l"/>
              </a:tabLst>
            </a:pP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k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20" dirty="0">
                <a:latin typeface="Apple Symbols"/>
                <a:cs typeface="Apple Symbols"/>
              </a:rPr>
              <a:t>⋅</a:t>
            </a:r>
            <a:r>
              <a:rPr sz="2400" dirty="0">
                <a:latin typeface="Apple Symbols"/>
                <a:cs typeface="Apple Symbols"/>
              </a:rPr>
              <a:t>	</a:t>
            </a:r>
            <a:r>
              <a:rPr sz="2400" spc="-50" dirty="0">
                <a:latin typeface="Apple Symbols"/>
                <a:cs typeface="Apple Symbols"/>
              </a:rPr>
              <a:t>∂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4883" y="3568766"/>
            <a:ext cx="1143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1257" y="3111312"/>
            <a:ext cx="955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9305" algn="l"/>
              </a:tabLst>
            </a:pPr>
            <a:r>
              <a:rPr sz="2400" i="1" dirty="0">
                <a:latin typeface="Times New Roman"/>
                <a:cs typeface="Times New Roman"/>
              </a:rPr>
              <a:t>d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spc="190" dirty="0">
                <a:latin typeface="Apple Symbols"/>
                <a:cs typeface="Apple Symbols"/>
              </a:rPr>
              <a:t>×∂</a:t>
            </a:r>
            <a:r>
              <a:rPr sz="2400" dirty="0">
                <a:latin typeface="Apple Symbols"/>
                <a:cs typeface="Apple Symbols"/>
              </a:rPr>
              <a:t>	</a:t>
            </a:r>
            <a:r>
              <a:rPr sz="2400" i="1" spc="-5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2123" y="3278952"/>
            <a:ext cx="30200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9250" algn="l"/>
              </a:tabLst>
            </a:pPr>
            <a:r>
              <a:rPr sz="2400" spc="-50" dirty="0">
                <a:latin typeface="Apple Symbols"/>
                <a:cs typeface="Apple Symbols"/>
              </a:rPr>
              <a:t>⎣</a:t>
            </a:r>
            <a:r>
              <a:rPr sz="2400" dirty="0">
                <a:latin typeface="Apple Symbols"/>
                <a:cs typeface="Apple Symbols"/>
              </a:rPr>
              <a:t>	</a:t>
            </a:r>
            <a:r>
              <a:rPr sz="2400" spc="-50" dirty="0">
                <a:latin typeface="Apple Symbols"/>
                <a:cs typeface="Apple Symbols"/>
              </a:rPr>
              <a:t>⎦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1323" y="2846135"/>
            <a:ext cx="3108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898014" algn="l"/>
                <a:tab pos="2674620" algn="l"/>
                <a:tab pos="2940050" algn="l"/>
              </a:tabLst>
            </a:pPr>
            <a:r>
              <a:rPr sz="3600" spc="-15" baseline="-37037" dirty="0">
                <a:latin typeface="Apple Symbols"/>
                <a:cs typeface="Apple Symbols"/>
              </a:rPr>
              <a:t>⎡</a:t>
            </a:r>
            <a:r>
              <a:rPr sz="3600" spc="-427" baseline="-37037" dirty="0">
                <a:latin typeface="Apple Symbols"/>
                <a:cs typeface="Apple Symbols"/>
              </a:rPr>
              <a:t> </a:t>
            </a: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70" dirty="0">
                <a:latin typeface="Arial"/>
                <a:cs typeface="Arial"/>
              </a:rPr>
              <a:t>→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3600" spc="-75" baseline="-37037" dirty="0">
                <a:latin typeface="Apple Symbols"/>
                <a:cs typeface="Apple Symbols"/>
              </a:rPr>
              <a:t>⎤</a:t>
            </a:r>
            <a:endParaRPr sz="3600" baseline="-37037">
              <a:latin typeface="Apple Symbols"/>
              <a:cs typeface="Apple Symbol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6939" y="292154"/>
            <a:ext cx="7654925" cy="2561590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R="564515" algn="ctr">
              <a:lnSpc>
                <a:spcPct val="100000"/>
              </a:lnSpc>
              <a:spcBef>
                <a:spcPts val="2180"/>
              </a:spcBef>
            </a:pPr>
            <a:r>
              <a:rPr sz="3200" b="1" dirty="0">
                <a:latin typeface="Arial"/>
                <a:cs typeface="Arial"/>
              </a:rPr>
              <a:t>Bulk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Signature</a:t>
            </a:r>
            <a:endParaRPr sz="3200">
              <a:latin typeface="Arial"/>
              <a:cs typeface="Arial"/>
            </a:endParaRPr>
          </a:p>
          <a:p>
            <a:pPr marL="1021080" marR="1123950" indent="-1009015">
              <a:lnSpc>
                <a:spcPct val="100000"/>
              </a:lnSpc>
              <a:spcBef>
                <a:spcPts val="1565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surface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reflect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bulk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topological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order </a:t>
            </a:r>
            <a:r>
              <a:rPr sz="2400" dirty="0">
                <a:latin typeface="Arial"/>
                <a:cs typeface="Arial"/>
              </a:rPr>
              <a:t>distinguished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bulk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symmetry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e.g.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TKKN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invariant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Chern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number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Hall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conductance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2692" y="3068546"/>
            <a:ext cx="151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85" dirty="0">
                <a:latin typeface="Apple Symbols"/>
                <a:cs typeface="Apple Symbols"/>
              </a:rPr>
              <a:t>∫</a:t>
            </a:r>
            <a:endParaRPr sz="3600">
              <a:latin typeface="Apple Symbols"/>
              <a:cs typeface="Apple Symbol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1539" y="3986276"/>
            <a:ext cx="611441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T-reversal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symmetry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requires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n=0</a:t>
            </a:r>
            <a:endParaRPr sz="2400">
              <a:latin typeface="Arial"/>
              <a:cs typeface="Arial"/>
            </a:endParaRPr>
          </a:p>
          <a:p>
            <a:pPr marL="951865" marR="30480" indent="-914400">
              <a:lnSpc>
                <a:spcPts val="2860"/>
              </a:lnSpc>
              <a:spcBef>
                <a:spcPts val="110"/>
              </a:spcBef>
            </a:pPr>
            <a:r>
              <a:rPr sz="2400" dirty="0">
                <a:latin typeface="Arial"/>
                <a:cs typeface="Arial"/>
              </a:rPr>
              <a:t>“Spin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Chern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number”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baseline="-20833" dirty="0">
                <a:latin typeface="Arial"/>
                <a:cs typeface="Arial"/>
              </a:rPr>
              <a:t>z</a:t>
            </a:r>
            <a:r>
              <a:rPr sz="2400" spc="225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conserving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model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nontopological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ts val="2785"/>
              </a:lnSpc>
            </a:pPr>
            <a:r>
              <a:rPr sz="2400" dirty="0">
                <a:latin typeface="Arial"/>
                <a:cs typeface="Arial"/>
              </a:rPr>
              <a:t>TI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index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defined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7370" y="4891810"/>
            <a:ext cx="2874501" cy="12712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7D4253B-D947-832A-22BD-ABC5E26F1899}"/>
              </a:ext>
            </a:extLst>
          </p:cNvPr>
          <p:cNvSpPr txBox="1"/>
          <p:nvPr/>
        </p:nvSpPr>
        <p:spPr>
          <a:xfrm>
            <a:off x="1297939" y="1779523"/>
            <a:ext cx="613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Volkov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Pankratov,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JETP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Lett.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42,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178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(1985)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191166F8-8EE5-BB25-2C15-5F1CCDEDCED7}"/>
              </a:ext>
            </a:extLst>
          </p:cNvPr>
          <p:cNvGrpSpPr/>
          <p:nvPr/>
        </p:nvGrpSpPr>
        <p:grpSpPr>
          <a:xfrm>
            <a:off x="871651" y="2438400"/>
            <a:ext cx="6757670" cy="3481070"/>
            <a:chOff x="871651" y="2438400"/>
            <a:chExt cx="6757670" cy="348107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4897C7F8-59F4-1F5B-7C23-D6E3707605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651" y="2590613"/>
              <a:ext cx="3351120" cy="2689107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0E988FA-53C4-0F73-97B0-AC22C666E1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2438400"/>
              <a:ext cx="3666744" cy="3480816"/>
            </a:xfrm>
            <a:prstGeom prst="rect">
              <a:avLst/>
            </a:prstGeom>
          </p:spPr>
        </p:pic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CFCBDE1E-FE66-491F-5797-59AFD295FC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619" y="557275"/>
            <a:ext cx="69526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19200" marR="5080" indent="-1207135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History:</a:t>
            </a:r>
            <a:r>
              <a:rPr sz="3200" spc="-4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special</a:t>
            </a:r>
            <a:r>
              <a:rPr sz="3200" spc="-1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interface</a:t>
            </a:r>
            <a:r>
              <a:rPr sz="3200" spc="-3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states</a:t>
            </a:r>
            <a:r>
              <a:rPr sz="3200" spc="-1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at</a:t>
            </a:r>
            <a:r>
              <a:rPr sz="3200" spc="-40" dirty="0">
                <a:solidFill>
                  <a:srgbClr val="0000CC"/>
                </a:solidFill>
              </a:rPr>
              <a:t> </a:t>
            </a:r>
            <a:r>
              <a:rPr sz="3200" spc="-50" dirty="0">
                <a:solidFill>
                  <a:srgbClr val="0000CC"/>
                </a:solidFill>
              </a:rPr>
              <a:t>a </a:t>
            </a:r>
            <a:r>
              <a:rPr sz="3200" spc="-10" dirty="0">
                <a:solidFill>
                  <a:srgbClr val="0000CC"/>
                </a:solidFill>
              </a:rPr>
              <a:t>band-</a:t>
            </a:r>
            <a:r>
              <a:rPr sz="3200" dirty="0">
                <a:solidFill>
                  <a:srgbClr val="0000CC"/>
                </a:solidFill>
              </a:rPr>
              <a:t>inverting</a:t>
            </a:r>
            <a:r>
              <a:rPr sz="3200" spc="-40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junction</a:t>
            </a:r>
            <a:endParaRPr sz="320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2A1F931-9CA9-4A55-6443-D388C2339272}"/>
              </a:ext>
            </a:extLst>
          </p:cNvPr>
          <p:cNvSpPr txBox="1"/>
          <p:nvPr/>
        </p:nvSpPr>
        <p:spPr>
          <a:xfrm>
            <a:off x="815339" y="6046723"/>
            <a:ext cx="614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Pb</a:t>
            </a:r>
            <a:r>
              <a:rPr sz="1800" baseline="-23148" dirty="0">
                <a:latin typeface="Arial"/>
                <a:cs typeface="Arial"/>
              </a:rPr>
              <a:t>1-x</a:t>
            </a:r>
            <a:r>
              <a:rPr sz="1800" dirty="0">
                <a:latin typeface="Arial"/>
                <a:cs typeface="Arial"/>
              </a:rPr>
              <a:t>Sn</a:t>
            </a:r>
            <a:r>
              <a:rPr sz="1800" baseline="-23148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alloys: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interface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asymptotics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54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F05E0AD-7843-7A30-5928-C95FEC5BDD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012" y="557275"/>
            <a:ext cx="7531734" cy="5124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Band</a:t>
            </a:r>
            <a:r>
              <a:rPr sz="3200" spc="-4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inversion</a:t>
            </a:r>
            <a:r>
              <a:rPr sz="3200" spc="-1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in</a:t>
            </a:r>
            <a:r>
              <a:rPr sz="3200" spc="-35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II-</a:t>
            </a:r>
            <a:r>
              <a:rPr sz="3200" dirty="0">
                <a:solidFill>
                  <a:srgbClr val="0000CC"/>
                </a:solidFill>
              </a:rPr>
              <a:t>VI</a:t>
            </a:r>
            <a:r>
              <a:rPr sz="3200" spc="-25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semiconductors</a:t>
            </a:r>
            <a:endParaRPr sz="320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4867328-30F1-FDD2-B3E4-18525720CA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0664" y="1353283"/>
            <a:ext cx="4691130" cy="3410740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6098730F-B077-68B2-3C5A-1F89FF6E6E7B}"/>
              </a:ext>
            </a:extLst>
          </p:cNvPr>
          <p:cNvSpPr/>
          <p:nvPr/>
        </p:nvSpPr>
        <p:spPr>
          <a:xfrm>
            <a:off x="2514600" y="495300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1371600" y="0"/>
                </a:moveTo>
                <a:lnTo>
                  <a:pt x="1365699" y="48621"/>
                </a:lnTo>
                <a:lnTo>
                  <a:pt x="1349264" y="90513"/>
                </a:lnTo>
                <a:lnTo>
                  <a:pt x="1324197" y="123334"/>
                </a:lnTo>
                <a:lnTo>
                  <a:pt x="1292400" y="144743"/>
                </a:lnTo>
                <a:lnTo>
                  <a:pt x="1255776" y="152400"/>
                </a:lnTo>
                <a:lnTo>
                  <a:pt x="798576" y="152400"/>
                </a:lnTo>
                <a:lnTo>
                  <a:pt x="763438" y="160056"/>
                </a:lnTo>
                <a:lnTo>
                  <a:pt x="732544" y="181465"/>
                </a:lnTo>
                <a:lnTo>
                  <a:pt x="707940" y="214286"/>
                </a:lnTo>
                <a:lnTo>
                  <a:pt x="691676" y="256178"/>
                </a:lnTo>
                <a:lnTo>
                  <a:pt x="685800" y="304800"/>
                </a:lnTo>
                <a:lnTo>
                  <a:pt x="679899" y="256178"/>
                </a:lnTo>
                <a:lnTo>
                  <a:pt x="663464" y="214286"/>
                </a:lnTo>
                <a:lnTo>
                  <a:pt x="638397" y="181465"/>
                </a:lnTo>
                <a:lnTo>
                  <a:pt x="606600" y="160056"/>
                </a:lnTo>
                <a:lnTo>
                  <a:pt x="569976" y="152400"/>
                </a:lnTo>
                <a:lnTo>
                  <a:pt x="112775" y="152400"/>
                </a:lnTo>
                <a:lnTo>
                  <a:pt x="77638" y="144743"/>
                </a:lnTo>
                <a:lnTo>
                  <a:pt x="46744" y="123334"/>
                </a:lnTo>
                <a:lnTo>
                  <a:pt x="22140" y="90513"/>
                </a:lnTo>
                <a:lnTo>
                  <a:pt x="5876" y="48621"/>
                </a:lnTo>
                <a:lnTo>
                  <a:pt x="0" y="0"/>
                </a:lnTo>
              </a:path>
            </a:pathLst>
          </a:custGeom>
          <a:ln w="39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DC59480-1077-BA7E-98E2-C7B038FD6359}"/>
              </a:ext>
            </a:extLst>
          </p:cNvPr>
          <p:cNvSpPr/>
          <p:nvPr/>
        </p:nvSpPr>
        <p:spPr>
          <a:xfrm>
            <a:off x="4800600" y="4953000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1371600" y="0"/>
                </a:moveTo>
                <a:lnTo>
                  <a:pt x="1365699" y="48621"/>
                </a:lnTo>
                <a:lnTo>
                  <a:pt x="1349264" y="90513"/>
                </a:lnTo>
                <a:lnTo>
                  <a:pt x="1324197" y="123334"/>
                </a:lnTo>
                <a:lnTo>
                  <a:pt x="1292400" y="144743"/>
                </a:lnTo>
                <a:lnTo>
                  <a:pt x="1255776" y="152400"/>
                </a:lnTo>
                <a:lnTo>
                  <a:pt x="798576" y="152400"/>
                </a:lnTo>
                <a:lnTo>
                  <a:pt x="763438" y="160056"/>
                </a:lnTo>
                <a:lnTo>
                  <a:pt x="732544" y="181465"/>
                </a:lnTo>
                <a:lnTo>
                  <a:pt x="707940" y="214286"/>
                </a:lnTo>
                <a:lnTo>
                  <a:pt x="691676" y="256178"/>
                </a:lnTo>
                <a:lnTo>
                  <a:pt x="685800" y="304800"/>
                </a:lnTo>
                <a:lnTo>
                  <a:pt x="679899" y="256178"/>
                </a:lnTo>
                <a:lnTo>
                  <a:pt x="663464" y="214286"/>
                </a:lnTo>
                <a:lnTo>
                  <a:pt x="638397" y="181465"/>
                </a:lnTo>
                <a:lnTo>
                  <a:pt x="606600" y="160056"/>
                </a:lnTo>
                <a:lnTo>
                  <a:pt x="569976" y="152400"/>
                </a:lnTo>
                <a:lnTo>
                  <a:pt x="112775" y="152400"/>
                </a:lnTo>
                <a:lnTo>
                  <a:pt x="77638" y="144743"/>
                </a:lnTo>
                <a:lnTo>
                  <a:pt x="46744" y="123334"/>
                </a:lnTo>
                <a:lnTo>
                  <a:pt x="22140" y="90513"/>
                </a:lnTo>
                <a:lnTo>
                  <a:pt x="5876" y="48621"/>
                </a:lnTo>
                <a:lnTo>
                  <a:pt x="0" y="0"/>
                </a:lnTo>
              </a:path>
            </a:pathLst>
          </a:custGeom>
          <a:ln w="39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4536B51-8F71-B02F-01C9-68D4C356F07B}"/>
              </a:ext>
            </a:extLst>
          </p:cNvPr>
          <p:cNvSpPr txBox="1"/>
          <p:nvPr/>
        </p:nvSpPr>
        <p:spPr>
          <a:xfrm>
            <a:off x="4861052" y="5437123"/>
            <a:ext cx="1464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“conventional”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9430C245-095F-EBD6-5605-E8970A5FEF6E}"/>
              </a:ext>
            </a:extLst>
          </p:cNvPr>
          <p:cNvSpPr txBox="1"/>
          <p:nvPr/>
        </p:nvSpPr>
        <p:spPr>
          <a:xfrm>
            <a:off x="2751835" y="5437123"/>
            <a:ext cx="9950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“inverted”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89E476E-D8F5-7299-CCAE-4C2331A8A560}"/>
              </a:ext>
            </a:extLst>
          </p:cNvPr>
          <p:cNvSpPr txBox="1"/>
          <p:nvPr/>
        </p:nvSpPr>
        <p:spPr>
          <a:xfrm>
            <a:off x="6970268" y="3532123"/>
            <a:ext cx="10299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J=3/2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bonding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39A4660-1FFF-83ED-45D6-F0602B5947DC}"/>
              </a:ext>
            </a:extLst>
          </p:cNvPr>
          <p:cNvSpPr txBox="1"/>
          <p:nvPr/>
        </p:nvSpPr>
        <p:spPr>
          <a:xfrm>
            <a:off x="764540" y="2541523"/>
            <a:ext cx="1030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J=3/2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bonding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B75A8AD-0AC1-B289-44AF-339A1E7599E4}"/>
              </a:ext>
            </a:extLst>
          </p:cNvPr>
          <p:cNvSpPr txBox="1"/>
          <p:nvPr/>
        </p:nvSpPr>
        <p:spPr>
          <a:xfrm>
            <a:off x="7012940" y="1627123"/>
            <a:ext cx="1386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J=1/2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antibonding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116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AC80E80-DB1D-3A2F-ED21-99E3A59579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2596" y="404875"/>
            <a:ext cx="65671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27430" marR="5080" indent="-1015365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Recent</a:t>
            </a:r>
            <a:r>
              <a:rPr sz="3200" spc="-4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history:</a:t>
            </a:r>
            <a:r>
              <a:rPr sz="3200" spc="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level</a:t>
            </a:r>
            <a:r>
              <a:rPr sz="3200" spc="-3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ordering</a:t>
            </a:r>
            <a:r>
              <a:rPr sz="3200" spc="-4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in</a:t>
            </a:r>
            <a:r>
              <a:rPr sz="3200" spc="-40" dirty="0">
                <a:solidFill>
                  <a:srgbClr val="0000CC"/>
                </a:solidFill>
              </a:rPr>
              <a:t> </a:t>
            </a:r>
            <a:r>
              <a:rPr sz="3200" spc="-50" dirty="0">
                <a:solidFill>
                  <a:srgbClr val="0000CC"/>
                </a:solidFill>
              </a:rPr>
              <a:t>a </a:t>
            </a:r>
            <a:r>
              <a:rPr sz="3200" spc="-10" dirty="0">
                <a:solidFill>
                  <a:srgbClr val="0000CC"/>
                </a:solidFill>
              </a:rPr>
              <a:t>II-</a:t>
            </a:r>
            <a:r>
              <a:rPr sz="3200" dirty="0">
                <a:solidFill>
                  <a:srgbClr val="0000CC"/>
                </a:solidFill>
              </a:rPr>
              <a:t>VI</a:t>
            </a:r>
            <a:r>
              <a:rPr sz="3200" spc="-2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(001)</a:t>
            </a:r>
            <a:r>
              <a:rPr sz="3200" spc="-3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quantum</a:t>
            </a:r>
            <a:r>
              <a:rPr sz="3200" spc="-50" dirty="0">
                <a:solidFill>
                  <a:srgbClr val="0000CC"/>
                </a:solidFill>
              </a:rPr>
              <a:t> </a:t>
            </a:r>
            <a:r>
              <a:rPr sz="3200" spc="-20" dirty="0">
                <a:solidFill>
                  <a:srgbClr val="0000CC"/>
                </a:solidFill>
              </a:rPr>
              <a:t>well</a:t>
            </a:r>
            <a:endParaRPr sz="320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3FF5B8F-15DD-79C4-F830-7CC1C92200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412" y="1764700"/>
            <a:ext cx="2747264" cy="326449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126A5D37-ABC1-FF97-A9D8-B28E33ACE069}"/>
              </a:ext>
            </a:extLst>
          </p:cNvPr>
          <p:cNvSpPr/>
          <p:nvPr/>
        </p:nvSpPr>
        <p:spPr>
          <a:xfrm>
            <a:off x="5310378" y="2244470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5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7E30ECF-C6EC-25A8-6CA6-35CEAF998FF1}"/>
              </a:ext>
            </a:extLst>
          </p:cNvPr>
          <p:cNvSpPr/>
          <p:nvPr/>
        </p:nvSpPr>
        <p:spPr>
          <a:xfrm>
            <a:off x="6443853" y="2244470"/>
            <a:ext cx="66675" cy="363855"/>
          </a:xfrm>
          <a:custGeom>
            <a:avLst/>
            <a:gdLst/>
            <a:ahLst/>
            <a:cxnLst/>
            <a:rect l="l" t="t" r="r" b="b"/>
            <a:pathLst>
              <a:path w="66675" h="363855">
                <a:moveTo>
                  <a:pt x="0" y="0"/>
                </a:moveTo>
                <a:lnTo>
                  <a:pt x="66675" y="181737"/>
                </a:lnTo>
              </a:path>
              <a:path w="66675" h="363855">
                <a:moveTo>
                  <a:pt x="66675" y="181737"/>
                </a:moveTo>
                <a:lnTo>
                  <a:pt x="0" y="363474"/>
                </a:lnTo>
              </a:path>
            </a:pathLst>
          </a:custGeom>
          <a:ln w="15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B1C542A-0442-9934-AFF8-B8ADDEEE6F6F}"/>
              </a:ext>
            </a:extLst>
          </p:cNvPr>
          <p:cNvSpPr/>
          <p:nvPr/>
        </p:nvSpPr>
        <p:spPr>
          <a:xfrm>
            <a:off x="7068693" y="2244470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5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949C376-420A-7EB8-658B-CE4301BCB949}"/>
              </a:ext>
            </a:extLst>
          </p:cNvPr>
          <p:cNvSpPr/>
          <p:nvPr/>
        </p:nvSpPr>
        <p:spPr>
          <a:xfrm>
            <a:off x="8193785" y="2244470"/>
            <a:ext cx="66675" cy="363855"/>
          </a:xfrm>
          <a:custGeom>
            <a:avLst/>
            <a:gdLst/>
            <a:ahLst/>
            <a:cxnLst/>
            <a:rect l="l" t="t" r="r" b="b"/>
            <a:pathLst>
              <a:path w="66675" h="363855">
                <a:moveTo>
                  <a:pt x="0" y="0"/>
                </a:moveTo>
                <a:lnTo>
                  <a:pt x="66675" y="181737"/>
                </a:lnTo>
              </a:path>
              <a:path w="66675" h="363855">
                <a:moveTo>
                  <a:pt x="66675" y="181737"/>
                </a:moveTo>
                <a:lnTo>
                  <a:pt x="0" y="363474"/>
                </a:lnTo>
              </a:path>
            </a:pathLst>
          </a:custGeom>
          <a:ln w="15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2AE8BEBD-5E6D-3123-5538-C3C4A4461990}"/>
              </a:ext>
            </a:extLst>
          </p:cNvPr>
          <p:cNvSpPr/>
          <p:nvPr/>
        </p:nvSpPr>
        <p:spPr>
          <a:xfrm>
            <a:off x="5115686" y="2854070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5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7CAA2F3-4039-FD26-8E59-9CA1E656AA01}"/>
              </a:ext>
            </a:extLst>
          </p:cNvPr>
          <p:cNvSpPr/>
          <p:nvPr/>
        </p:nvSpPr>
        <p:spPr>
          <a:xfrm>
            <a:off x="6255448" y="2854070"/>
            <a:ext cx="66675" cy="363855"/>
          </a:xfrm>
          <a:custGeom>
            <a:avLst/>
            <a:gdLst/>
            <a:ahLst/>
            <a:cxnLst/>
            <a:rect l="l" t="t" r="r" b="b"/>
            <a:pathLst>
              <a:path w="66675" h="363855">
                <a:moveTo>
                  <a:pt x="0" y="0"/>
                </a:moveTo>
                <a:lnTo>
                  <a:pt x="66675" y="181737"/>
                </a:lnTo>
              </a:path>
              <a:path w="66675" h="363855">
                <a:moveTo>
                  <a:pt x="66675" y="181737"/>
                </a:moveTo>
                <a:lnTo>
                  <a:pt x="0" y="363474"/>
                </a:lnTo>
              </a:path>
            </a:pathLst>
          </a:custGeom>
          <a:ln w="15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E2ACB221-A046-AF69-88AC-E856D54ABA19}"/>
              </a:ext>
            </a:extLst>
          </p:cNvPr>
          <p:cNvSpPr txBox="1"/>
          <p:nvPr/>
        </p:nvSpPr>
        <p:spPr>
          <a:xfrm>
            <a:off x="4020311" y="1627123"/>
            <a:ext cx="4542155" cy="229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k=0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indexed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axial</a:t>
            </a:r>
            <a:r>
              <a:rPr sz="1800" b="1" spc="-10" dirty="0">
                <a:latin typeface="Arial"/>
                <a:cs typeface="Arial"/>
              </a:rPr>
              <a:t> symmetry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tabLst>
                <a:tab pos="1350010" algn="l"/>
                <a:tab pos="2559685" algn="l"/>
                <a:tab pos="3108325" algn="l"/>
              </a:tabLst>
            </a:pPr>
            <a:r>
              <a:rPr sz="2400" spc="190" dirty="0">
                <a:latin typeface="Apple Symbols"/>
                <a:cs typeface="Apple Symbols"/>
              </a:rPr>
              <a:t>Ψ</a:t>
            </a:r>
            <a:r>
              <a:rPr sz="2100" spc="284" baseline="-23809" dirty="0">
                <a:latin typeface="Apple Symbols"/>
                <a:cs typeface="Apple Symbols"/>
              </a:rPr>
              <a:t>±</a:t>
            </a:r>
            <a:r>
              <a:rPr sz="2100" spc="284" baseline="-23809" dirty="0">
                <a:latin typeface="Times New Roman"/>
                <a:cs typeface="Times New Roman"/>
              </a:rPr>
              <a:t>1/</a:t>
            </a:r>
            <a:r>
              <a:rPr sz="2100" spc="-209" baseline="-23809" dirty="0">
                <a:latin typeface="Times New Roman"/>
                <a:cs typeface="Times New Roman"/>
              </a:rPr>
              <a:t> </a:t>
            </a:r>
            <a:r>
              <a:rPr sz="2100" baseline="-23809" dirty="0">
                <a:latin typeface="Times New Roman"/>
                <a:cs typeface="Times New Roman"/>
              </a:rPr>
              <a:t>2</a:t>
            </a:r>
            <a:r>
              <a:rPr sz="2100" spc="660" baseline="-23809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Apple Symbols"/>
                <a:cs typeface="Apple Symbols"/>
              </a:rPr>
              <a:t>=</a:t>
            </a:r>
            <a:r>
              <a:rPr sz="2400" spc="-415" dirty="0">
                <a:latin typeface="Apple Symbols"/>
                <a:cs typeface="Apple Symbols"/>
              </a:rPr>
              <a:t> </a:t>
            </a:r>
            <a:r>
              <a:rPr sz="2500" i="1" spc="35" dirty="0">
                <a:latin typeface="Arial"/>
                <a:cs typeface="Arial"/>
              </a:rPr>
              <a:t>α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400" spc="240" dirty="0">
                <a:latin typeface="Apple Symbols"/>
                <a:cs typeface="Apple Symbols"/>
              </a:rPr>
              <a:t>Γ</a:t>
            </a:r>
            <a:r>
              <a:rPr sz="2100" spc="359" baseline="-23809" dirty="0">
                <a:latin typeface="Times New Roman"/>
                <a:cs typeface="Times New Roman"/>
              </a:rPr>
              <a:t>6</a:t>
            </a:r>
            <a:r>
              <a:rPr sz="2100" spc="-165" baseline="-238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1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Apple Symbols"/>
                <a:cs typeface="Apple Symbols"/>
              </a:rPr>
              <a:t>±</a:t>
            </a:r>
            <a:r>
              <a:rPr sz="2400" spc="105" dirty="0">
                <a:latin typeface="Times New Roman"/>
                <a:cs typeface="Times New Roman"/>
              </a:rPr>
              <a:t>1/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80" dirty="0">
                <a:latin typeface="Apple Symbols"/>
                <a:cs typeface="Apple Symbols"/>
              </a:rPr>
              <a:t>+</a:t>
            </a:r>
            <a:r>
              <a:rPr sz="2400" spc="-325" dirty="0">
                <a:latin typeface="Apple Symbols"/>
                <a:cs typeface="Apple Symbols"/>
              </a:rPr>
              <a:t> </a:t>
            </a:r>
            <a:r>
              <a:rPr sz="2500" i="1" spc="-50" dirty="0">
                <a:latin typeface="Arial"/>
                <a:cs typeface="Arial"/>
              </a:rPr>
              <a:t>β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400" spc="215" dirty="0">
                <a:latin typeface="Apple Symbols"/>
                <a:cs typeface="Apple Symbols"/>
              </a:rPr>
              <a:t>Γ</a:t>
            </a:r>
            <a:r>
              <a:rPr sz="2100" spc="322" baseline="-23809" dirty="0">
                <a:latin typeface="Times New Roman"/>
                <a:cs typeface="Times New Roman"/>
              </a:rPr>
              <a:t>8</a:t>
            </a:r>
            <a:r>
              <a:rPr sz="2100" spc="-209" baseline="-238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1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Apple Symbols"/>
                <a:cs typeface="Apple Symbols"/>
              </a:rPr>
              <a:t>±</a:t>
            </a:r>
            <a:r>
              <a:rPr sz="2400" spc="105" dirty="0">
                <a:latin typeface="Times New Roman"/>
                <a:cs typeface="Times New Roman"/>
              </a:rPr>
              <a:t>1/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115570">
              <a:lnSpc>
                <a:spcPct val="100000"/>
              </a:lnSpc>
              <a:spcBef>
                <a:spcPts val="1900"/>
              </a:spcBef>
            </a:pPr>
            <a:r>
              <a:rPr sz="2400" spc="210" dirty="0">
                <a:latin typeface="Apple Symbols"/>
                <a:cs typeface="Apple Symbols"/>
              </a:rPr>
              <a:t>Ψ</a:t>
            </a:r>
            <a:r>
              <a:rPr sz="2100" spc="315" baseline="-23809" dirty="0">
                <a:latin typeface="Apple Symbols"/>
                <a:cs typeface="Apple Symbols"/>
              </a:rPr>
              <a:t>±</a:t>
            </a:r>
            <a:r>
              <a:rPr sz="2100" spc="315" baseline="-23809" dirty="0">
                <a:latin typeface="Times New Roman"/>
                <a:cs typeface="Times New Roman"/>
              </a:rPr>
              <a:t>3/</a:t>
            </a:r>
            <a:r>
              <a:rPr sz="2100" spc="-209" baseline="-23809" dirty="0">
                <a:latin typeface="Times New Roman"/>
                <a:cs typeface="Times New Roman"/>
              </a:rPr>
              <a:t> </a:t>
            </a:r>
            <a:r>
              <a:rPr sz="2100" baseline="-23809" dirty="0">
                <a:latin typeface="Times New Roman"/>
                <a:cs typeface="Times New Roman"/>
              </a:rPr>
              <a:t>2</a:t>
            </a:r>
            <a:r>
              <a:rPr sz="2100" spc="652" baseline="-23809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Apple Symbols"/>
                <a:cs typeface="Apple Symbols"/>
              </a:rPr>
              <a:t>=</a:t>
            </a:r>
            <a:r>
              <a:rPr sz="2400" spc="325" dirty="0">
                <a:latin typeface="Apple Symbols"/>
                <a:cs typeface="Apple Symbols"/>
              </a:rPr>
              <a:t> </a:t>
            </a:r>
            <a:r>
              <a:rPr sz="2400" spc="220" dirty="0">
                <a:latin typeface="Apple Symbols"/>
                <a:cs typeface="Apple Symbols"/>
              </a:rPr>
              <a:t>Γ</a:t>
            </a:r>
            <a:r>
              <a:rPr sz="2100" spc="330" baseline="-23809" dirty="0">
                <a:latin typeface="Times New Roman"/>
                <a:cs typeface="Times New Roman"/>
              </a:rPr>
              <a:t>8</a:t>
            </a:r>
            <a:r>
              <a:rPr sz="2100" spc="-202" baseline="-238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1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Apple Symbols"/>
                <a:cs typeface="Apple Symbols"/>
              </a:rPr>
              <a:t>±</a:t>
            </a:r>
            <a:r>
              <a:rPr sz="2400" spc="90" dirty="0">
                <a:latin typeface="Times New Roman"/>
                <a:cs typeface="Times New Roman"/>
              </a:rPr>
              <a:t>3</a:t>
            </a:r>
            <a:r>
              <a:rPr sz="2400" spc="-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240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With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low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energy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spanned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4x4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03F2DB9C-197D-ABC7-1657-8FC66ABE364B}"/>
              </a:ext>
            </a:extLst>
          </p:cNvPr>
          <p:cNvSpPr txBox="1"/>
          <p:nvPr/>
        </p:nvSpPr>
        <p:spPr>
          <a:xfrm>
            <a:off x="7223252" y="4535091"/>
            <a:ext cx="11430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Times New Roman"/>
                <a:cs typeface="Times New Roman"/>
              </a:rPr>
              <a:t>*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804B5F02-20CE-1D24-4163-B969E047834E}"/>
              </a:ext>
            </a:extLst>
          </p:cNvPr>
          <p:cNvSpPr txBox="1"/>
          <p:nvPr/>
        </p:nvSpPr>
        <p:spPr>
          <a:xfrm>
            <a:off x="7598156" y="4748451"/>
            <a:ext cx="488315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6240" algn="l"/>
              </a:tabLst>
            </a:pPr>
            <a:r>
              <a:rPr sz="1400" i="1" spc="-50" dirty="0">
                <a:latin typeface="Times New Roman"/>
                <a:cs typeface="Times New Roman"/>
              </a:rPr>
              <a:t>x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0" dirty="0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EC723EE0-11C2-07EA-245C-2D0BD59DBE33}"/>
              </a:ext>
            </a:extLst>
          </p:cNvPr>
          <p:cNvSpPr txBox="1"/>
          <p:nvPr/>
        </p:nvSpPr>
        <p:spPr>
          <a:xfrm>
            <a:off x="5754115" y="4086859"/>
            <a:ext cx="1982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5355" algn="l"/>
                <a:tab pos="1816100" algn="l"/>
              </a:tabLst>
            </a:pPr>
            <a:r>
              <a:rPr sz="2400" i="1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k</a:t>
            </a:r>
            <a:r>
              <a:rPr sz="2400" i="1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i="1" spc="-60" dirty="0">
                <a:latin typeface="Times New Roman"/>
                <a:cs typeface="Times New Roman"/>
              </a:rPr>
              <a:t>k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9B861B3F-8B9C-D5A9-E9FC-5EB26F39C56E}"/>
              </a:ext>
            </a:extLst>
          </p:cNvPr>
          <p:cNvSpPr txBox="1"/>
          <p:nvPr/>
        </p:nvSpPr>
        <p:spPr>
          <a:xfrm>
            <a:off x="6171691" y="4267565"/>
            <a:ext cx="2056130" cy="6680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399415" algn="l"/>
              </a:tabLst>
            </a:pPr>
            <a:r>
              <a:rPr sz="1400" i="1" spc="-50" dirty="0">
                <a:latin typeface="Times New Roman"/>
                <a:cs typeface="Times New Roman"/>
              </a:rPr>
              <a:t>x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0" dirty="0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320"/>
              </a:spcBef>
              <a:tabLst>
                <a:tab pos="908685" algn="l"/>
                <a:tab pos="1551305" algn="l"/>
                <a:tab pos="1941195" algn="l"/>
              </a:tabLst>
            </a:pPr>
            <a:r>
              <a:rPr sz="2400" spc="-50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i="1" dirty="0">
                <a:latin typeface="Times New Roman"/>
                <a:cs typeface="Times New Roman"/>
              </a:rPr>
              <a:t>h</a:t>
            </a:r>
            <a:r>
              <a:rPr sz="2400" i="1" spc="3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(</a:t>
            </a:r>
            <a:r>
              <a:rPr sz="2400" i="1" spc="-25" dirty="0">
                <a:latin typeface="Times New Roman"/>
                <a:cs typeface="Times New Roman"/>
              </a:rPr>
              <a:t>k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25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k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7E885EA1-9282-9AD3-1391-85CB23F4ACFD}"/>
              </a:ext>
            </a:extLst>
          </p:cNvPr>
          <p:cNvSpPr txBox="1"/>
          <p:nvPr/>
        </p:nvSpPr>
        <p:spPr>
          <a:xfrm>
            <a:off x="5595620" y="4108195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pple Symbols"/>
                <a:cs typeface="Apple Symbols"/>
              </a:rPr>
              <a:t>⎛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E1CB3C5F-885C-4793-F0FC-9A62CB2FF6F9}"/>
              </a:ext>
            </a:extLst>
          </p:cNvPr>
          <p:cNvSpPr txBox="1"/>
          <p:nvPr/>
        </p:nvSpPr>
        <p:spPr>
          <a:xfrm>
            <a:off x="4169155" y="4330700"/>
            <a:ext cx="1391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8860" algn="l"/>
              </a:tabLst>
            </a:pPr>
            <a:r>
              <a:rPr sz="2400" i="1" spc="-25" dirty="0">
                <a:latin typeface="Times New Roman"/>
                <a:cs typeface="Times New Roman"/>
              </a:rPr>
              <a:t>H</a:t>
            </a:r>
            <a:r>
              <a:rPr sz="2400" i="1" spc="-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k</a:t>
            </a:r>
            <a:r>
              <a:rPr sz="2400" i="1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k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Apple Symbols"/>
                <a:cs typeface="Apple Symbols"/>
              </a:rPr>
              <a:t>=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A2824C38-D7F6-3334-4A5E-7DAF153E0DC6}"/>
              </a:ext>
            </a:extLst>
          </p:cNvPr>
          <p:cNvSpPr txBox="1"/>
          <p:nvPr/>
        </p:nvSpPr>
        <p:spPr>
          <a:xfrm>
            <a:off x="4690364" y="4406900"/>
            <a:ext cx="104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  <a:tab pos="917575" algn="l"/>
              </a:tabLst>
            </a:pPr>
            <a:r>
              <a:rPr sz="1400" i="1" spc="-50" dirty="0">
                <a:latin typeface="Times New Roman"/>
                <a:cs typeface="Times New Roman"/>
              </a:rPr>
              <a:t>x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0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3600" spc="-75" baseline="1157" dirty="0">
                <a:latin typeface="Apple Symbols"/>
                <a:cs typeface="Apple Symbols"/>
              </a:rPr>
              <a:t>⎜</a:t>
            </a:r>
            <a:endParaRPr sz="3600" baseline="1157">
              <a:latin typeface="Apple Symbols"/>
              <a:cs typeface="Apple Symbols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2438E61-FD7E-4E4A-3913-830BF290B8F0}"/>
              </a:ext>
            </a:extLst>
          </p:cNvPr>
          <p:cNvSpPr txBox="1"/>
          <p:nvPr/>
        </p:nvSpPr>
        <p:spPr>
          <a:xfrm>
            <a:off x="8238039" y="4108195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pple Symbols"/>
                <a:cs typeface="Apple Symbols"/>
              </a:rPr>
              <a:t>⎞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9871D954-DAD5-D947-49CC-F6BA6BFCF20F}"/>
              </a:ext>
            </a:extLst>
          </p:cNvPr>
          <p:cNvSpPr txBox="1"/>
          <p:nvPr/>
        </p:nvSpPr>
        <p:spPr>
          <a:xfrm>
            <a:off x="8238039" y="4400804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pple Symbols"/>
                <a:cs typeface="Apple Symbols"/>
              </a:rPr>
              <a:t>⎟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6FDCDFEB-7612-98D5-508E-A42B37F4C9F8}"/>
              </a:ext>
            </a:extLst>
          </p:cNvPr>
          <p:cNvSpPr txBox="1"/>
          <p:nvPr/>
        </p:nvSpPr>
        <p:spPr>
          <a:xfrm>
            <a:off x="5595620" y="4656835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pple Symbols"/>
                <a:cs typeface="Apple Symbols"/>
              </a:rPr>
              <a:t>⎝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E7FC8A32-D2D5-25DB-D99E-BB49C180BA14}"/>
              </a:ext>
            </a:extLst>
          </p:cNvPr>
          <p:cNvSpPr txBox="1"/>
          <p:nvPr/>
        </p:nvSpPr>
        <p:spPr>
          <a:xfrm>
            <a:off x="8238039" y="4656835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pple Symbols"/>
                <a:cs typeface="Apple Symbols"/>
              </a:rPr>
              <a:t>⎠</a:t>
            </a:r>
            <a:endParaRPr sz="2400">
              <a:latin typeface="Apple Symbols"/>
              <a:cs typeface="Apple Symbols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F60B1CA7-6F2F-39E2-CB3B-74C0FBE3CE2D}"/>
              </a:ext>
            </a:extLst>
          </p:cNvPr>
          <p:cNvSpPr txBox="1"/>
          <p:nvPr/>
        </p:nvSpPr>
        <p:spPr>
          <a:xfrm>
            <a:off x="1063244" y="5284723"/>
            <a:ext cx="558546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26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“Decoupled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2x2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blocks”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7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Konig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(Molenkamp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group)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(2007)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85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45B91397-1D92-9E0C-E6E1-39C5E311047B}"/>
              </a:ext>
            </a:extLst>
          </p:cNvPr>
          <p:cNvSpPr txBox="1"/>
          <p:nvPr/>
        </p:nvSpPr>
        <p:spPr>
          <a:xfrm>
            <a:off x="2292095" y="2057444"/>
            <a:ext cx="3745229" cy="14751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  <a:tabLst>
                <a:tab pos="2858770" algn="l"/>
              </a:tabLst>
            </a:pPr>
            <a:r>
              <a:rPr sz="2450" i="1" spc="-30" dirty="0">
                <a:latin typeface="Arial"/>
                <a:cs typeface="Arial"/>
              </a:rPr>
              <a:t>ε</a:t>
            </a:r>
            <a:r>
              <a:rPr sz="2450" i="1" spc="-340" dirty="0">
                <a:latin typeface="Arial"/>
                <a:cs typeface="Arial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(</a:t>
            </a:r>
            <a:r>
              <a:rPr sz="2400" i="1" spc="80" dirty="0">
                <a:latin typeface="Times New Roman"/>
                <a:cs typeface="Times New Roman"/>
              </a:rPr>
              <a:t>k</a:t>
            </a:r>
            <a:r>
              <a:rPr sz="2400" spc="80" dirty="0">
                <a:latin typeface="Times New Roman"/>
                <a:cs typeface="Times New Roman"/>
              </a:rPr>
              <a:t>)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Apple Symbols"/>
                <a:cs typeface="Apple Symbols"/>
              </a:rPr>
              <a:t>=</a:t>
            </a:r>
            <a:r>
              <a:rPr sz="2400" spc="-310" dirty="0">
                <a:latin typeface="Apple Symbols"/>
                <a:cs typeface="Apple Symbols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Apple Symbols"/>
                <a:cs typeface="Apple Symbols"/>
              </a:rPr>
              <a:t>−</a:t>
            </a:r>
            <a:r>
              <a:rPr sz="2400" spc="-315" dirty="0">
                <a:latin typeface="Apple Symbols"/>
                <a:cs typeface="Apple Symbols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Dk</a:t>
            </a:r>
            <a:r>
              <a:rPr sz="2400" i="1" spc="-340" dirty="0">
                <a:latin typeface="Times New Roman"/>
                <a:cs typeface="Times New Roman"/>
              </a:rPr>
              <a:t> </a:t>
            </a:r>
            <a:r>
              <a:rPr sz="2025" spc="-75" baseline="45267" dirty="0">
                <a:latin typeface="Times New Roman"/>
                <a:cs typeface="Times New Roman"/>
              </a:rPr>
              <a:t>2</a:t>
            </a:r>
            <a:r>
              <a:rPr sz="2025" baseline="45267" dirty="0"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average</a:t>
            </a:r>
            <a:endParaRPr sz="1800">
              <a:latin typeface="Arial"/>
              <a:cs typeface="Arial"/>
            </a:endParaRPr>
          </a:p>
          <a:p>
            <a:pPr marL="15240">
              <a:lnSpc>
                <a:spcPts val="2265"/>
              </a:lnSpc>
              <a:spcBef>
                <a:spcPts val="969"/>
              </a:spcBef>
              <a:tabLst>
                <a:tab pos="2056130" algn="l"/>
                <a:tab pos="2629535" algn="l"/>
              </a:tabLst>
            </a:pPr>
            <a:r>
              <a:rPr sz="2400" i="1" dirty="0">
                <a:latin typeface="Times New Roman"/>
                <a:cs typeface="Times New Roman"/>
              </a:rPr>
              <a:t>d</a:t>
            </a:r>
            <a:r>
              <a:rPr sz="2400" i="1" spc="-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k</a:t>
            </a:r>
            <a:r>
              <a:rPr sz="2400" i="1" spc="-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Apple Symbols"/>
                <a:cs typeface="Apple Symbols"/>
              </a:rPr>
              <a:t>=</a:t>
            </a:r>
            <a:r>
              <a:rPr sz="2400" spc="-295" dirty="0">
                <a:latin typeface="Apple Symbols"/>
                <a:cs typeface="Apple Symbols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spc="-3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Ak</a:t>
            </a:r>
            <a:r>
              <a:rPr sz="2400" i="1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i="1" spc="-35" dirty="0">
                <a:latin typeface="Times New Roman"/>
                <a:cs typeface="Times New Roman"/>
              </a:rPr>
              <a:t>Ak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M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-105" dirty="0">
                <a:latin typeface="Apple Symbols"/>
                <a:cs typeface="Apple Symbols"/>
              </a:rPr>
              <a:t>−</a:t>
            </a:r>
            <a:r>
              <a:rPr sz="2400" spc="-310" dirty="0">
                <a:latin typeface="Apple Symbols"/>
                <a:cs typeface="Apple Symbols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Bk</a:t>
            </a:r>
            <a:r>
              <a:rPr sz="2400" i="1" spc="-305" dirty="0">
                <a:latin typeface="Times New Roman"/>
                <a:cs typeface="Times New Roman"/>
              </a:rPr>
              <a:t> </a:t>
            </a:r>
            <a:r>
              <a:rPr sz="2025" baseline="45267" dirty="0">
                <a:latin typeface="Times New Roman"/>
                <a:cs typeface="Times New Roman"/>
              </a:rPr>
              <a:t>2</a:t>
            </a:r>
            <a:r>
              <a:rPr sz="2025" spc="-104" baseline="45267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49860" algn="ctr">
              <a:lnSpc>
                <a:spcPts val="1005"/>
              </a:lnSpc>
              <a:tabLst>
                <a:tab pos="744220" algn="l"/>
                <a:tab pos="1262380" algn="l"/>
              </a:tabLst>
            </a:pPr>
            <a:r>
              <a:rPr sz="1350" i="1" spc="-50" dirty="0">
                <a:latin typeface="Times New Roman"/>
                <a:cs typeface="Times New Roman"/>
              </a:rPr>
              <a:t>x</a:t>
            </a:r>
            <a:r>
              <a:rPr sz="1350" i="1" dirty="0">
                <a:latin typeface="Times New Roman"/>
                <a:cs typeface="Times New Roman"/>
              </a:rPr>
              <a:t>	</a:t>
            </a:r>
            <a:r>
              <a:rPr sz="1350" i="1" spc="-50" dirty="0">
                <a:latin typeface="Times New Roman"/>
                <a:cs typeface="Times New Roman"/>
              </a:rPr>
              <a:t>y</a:t>
            </a:r>
            <a:r>
              <a:rPr sz="1350" i="1" dirty="0">
                <a:latin typeface="Times New Roman"/>
                <a:cs typeface="Times New Roman"/>
              </a:rPr>
              <a:t>	</a:t>
            </a:r>
            <a:r>
              <a:rPr sz="1350" spc="-50" dirty="0">
                <a:latin typeface="Times New Roman"/>
                <a:cs typeface="Times New Roman"/>
              </a:rPr>
              <a:t>0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350">
              <a:latin typeface="Times New Roman"/>
              <a:cs typeface="Times New Roman"/>
            </a:endParaRPr>
          </a:p>
          <a:p>
            <a:pPr marL="167640" algn="ctr">
              <a:lnSpc>
                <a:spcPct val="100000"/>
              </a:lnSpc>
              <a:spcBef>
                <a:spcPts val="5"/>
              </a:spcBef>
              <a:tabLst>
                <a:tab pos="3361690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mixing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gap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18B246FC-4DEC-9B0B-8919-7B95D1B87C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642" y="3962309"/>
            <a:ext cx="6554632" cy="1599566"/>
          </a:xfrm>
          <a:prstGeom prst="rect">
            <a:avLst/>
          </a:prstGeom>
        </p:spPr>
      </p:pic>
      <p:grpSp>
        <p:nvGrpSpPr>
          <p:cNvPr id="6" name="object 6">
            <a:extLst>
              <a:ext uri="{FF2B5EF4-FFF2-40B4-BE49-F238E27FC236}">
                <a16:creationId xmlns:a16="http://schemas.microsoft.com/office/drawing/2014/main" id="{798C0656-F69E-5469-C431-E91726963934}"/>
              </a:ext>
            </a:extLst>
          </p:cNvPr>
          <p:cNvGrpSpPr/>
          <p:nvPr/>
        </p:nvGrpSpPr>
        <p:grpSpPr>
          <a:xfrm>
            <a:off x="1066800" y="1656397"/>
            <a:ext cx="6574790" cy="4459605"/>
            <a:chOff x="1045463" y="1865376"/>
            <a:chExt cx="6574790" cy="445960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75402FB-AA93-E991-0386-572387258D75}"/>
                </a:ext>
              </a:extLst>
            </p:cNvPr>
            <p:cNvSpPr/>
            <p:nvPr/>
          </p:nvSpPr>
          <p:spPr>
            <a:xfrm>
              <a:off x="1045463" y="1865376"/>
              <a:ext cx="6574790" cy="4459605"/>
            </a:xfrm>
            <a:custGeom>
              <a:avLst/>
              <a:gdLst/>
              <a:ahLst/>
              <a:cxnLst/>
              <a:rect l="l" t="t" r="r" b="b"/>
              <a:pathLst>
                <a:path w="6574790" h="4459605">
                  <a:moveTo>
                    <a:pt x="6574536" y="0"/>
                  </a:moveTo>
                  <a:lnTo>
                    <a:pt x="0" y="0"/>
                  </a:lnTo>
                  <a:lnTo>
                    <a:pt x="0" y="4459224"/>
                  </a:lnTo>
                  <a:lnTo>
                    <a:pt x="6574536" y="4459224"/>
                  </a:lnTo>
                  <a:lnTo>
                    <a:pt x="6574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8904B55B-D5B0-9C27-4AEF-69567652F4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463" y="1865376"/>
              <a:ext cx="6269736" cy="4459224"/>
            </a:xfrm>
            <a:prstGeom prst="rect">
              <a:avLst/>
            </a:prstGeom>
          </p:spPr>
        </p:pic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31E91382-23F6-12D8-C3DB-470ECEB2BB0D}"/>
              </a:ext>
            </a:extLst>
          </p:cNvPr>
          <p:cNvSpPr txBox="1"/>
          <p:nvPr/>
        </p:nvSpPr>
        <p:spPr>
          <a:xfrm>
            <a:off x="2066035" y="2693923"/>
            <a:ext cx="490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Mass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inversion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occurs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“wide”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quantum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well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04A041BD-9C03-E5B1-C67E-B32F69FDFF01}"/>
              </a:ext>
            </a:extLst>
          </p:cNvPr>
          <p:cNvGrpSpPr/>
          <p:nvPr/>
        </p:nvGrpSpPr>
        <p:grpSpPr>
          <a:xfrm>
            <a:off x="2647188" y="3032760"/>
            <a:ext cx="882650" cy="1483360"/>
            <a:chOff x="2647188" y="3032760"/>
            <a:chExt cx="882650" cy="148336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0B54AABD-6B74-0344-46B0-7F5421A75C29}"/>
                </a:ext>
              </a:extLst>
            </p:cNvPr>
            <p:cNvSpPr/>
            <p:nvPr/>
          </p:nvSpPr>
          <p:spPr>
            <a:xfrm>
              <a:off x="2666999" y="40386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897" y="4697"/>
                  </a:lnTo>
                  <a:lnTo>
                    <a:pt x="140160" y="18145"/>
                  </a:lnTo>
                  <a:lnTo>
                    <a:pt x="101351" y="39379"/>
                  </a:lnTo>
                  <a:lnTo>
                    <a:pt x="67437" y="67436"/>
                  </a:lnTo>
                  <a:lnTo>
                    <a:pt x="39379" y="101351"/>
                  </a:lnTo>
                  <a:lnTo>
                    <a:pt x="18145" y="140160"/>
                  </a:lnTo>
                  <a:lnTo>
                    <a:pt x="4697" y="182897"/>
                  </a:lnTo>
                  <a:lnTo>
                    <a:pt x="0" y="228600"/>
                  </a:lnTo>
                  <a:lnTo>
                    <a:pt x="4697" y="274302"/>
                  </a:lnTo>
                  <a:lnTo>
                    <a:pt x="18145" y="317039"/>
                  </a:lnTo>
                  <a:lnTo>
                    <a:pt x="39379" y="355848"/>
                  </a:lnTo>
                  <a:lnTo>
                    <a:pt x="67437" y="389763"/>
                  </a:lnTo>
                  <a:lnTo>
                    <a:pt x="101351" y="417820"/>
                  </a:lnTo>
                  <a:lnTo>
                    <a:pt x="140160" y="439054"/>
                  </a:lnTo>
                  <a:lnTo>
                    <a:pt x="182897" y="452502"/>
                  </a:lnTo>
                  <a:lnTo>
                    <a:pt x="228600" y="457200"/>
                  </a:lnTo>
                  <a:lnTo>
                    <a:pt x="274302" y="452502"/>
                  </a:lnTo>
                  <a:lnTo>
                    <a:pt x="317039" y="439054"/>
                  </a:lnTo>
                  <a:lnTo>
                    <a:pt x="355848" y="417820"/>
                  </a:lnTo>
                  <a:lnTo>
                    <a:pt x="389763" y="389763"/>
                  </a:lnTo>
                  <a:lnTo>
                    <a:pt x="417820" y="355848"/>
                  </a:lnTo>
                  <a:lnTo>
                    <a:pt x="439054" y="317039"/>
                  </a:lnTo>
                  <a:lnTo>
                    <a:pt x="452502" y="274302"/>
                  </a:lnTo>
                  <a:lnTo>
                    <a:pt x="457200" y="228600"/>
                  </a:lnTo>
                  <a:lnTo>
                    <a:pt x="452502" y="182897"/>
                  </a:lnTo>
                  <a:lnTo>
                    <a:pt x="439054" y="140160"/>
                  </a:lnTo>
                  <a:lnTo>
                    <a:pt x="417820" y="101351"/>
                  </a:lnTo>
                  <a:lnTo>
                    <a:pt x="389763" y="67437"/>
                  </a:lnTo>
                  <a:lnTo>
                    <a:pt x="355848" y="39379"/>
                  </a:lnTo>
                  <a:lnTo>
                    <a:pt x="317039" y="18145"/>
                  </a:lnTo>
                  <a:lnTo>
                    <a:pt x="274302" y="4697"/>
                  </a:lnTo>
                  <a:lnTo>
                    <a:pt x="228600" y="0"/>
                  </a:lnTo>
                </a:path>
              </a:pathLst>
            </a:custGeom>
            <a:ln w="3962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4FFBF8DD-5DEB-3999-2413-74D44722A224}"/>
                </a:ext>
              </a:extLst>
            </p:cNvPr>
            <p:cNvSpPr/>
            <p:nvPr/>
          </p:nvSpPr>
          <p:spPr>
            <a:xfrm>
              <a:off x="3047999" y="3032760"/>
              <a:ext cx="481965" cy="853440"/>
            </a:xfrm>
            <a:custGeom>
              <a:avLst/>
              <a:gdLst/>
              <a:ahLst/>
              <a:cxnLst/>
              <a:rect l="l" t="t" r="r" b="b"/>
              <a:pathLst>
                <a:path w="481964" h="853439">
                  <a:moveTo>
                    <a:pt x="6096" y="661415"/>
                  </a:moveTo>
                  <a:lnTo>
                    <a:pt x="0" y="853439"/>
                  </a:lnTo>
                  <a:lnTo>
                    <a:pt x="158496" y="743712"/>
                  </a:lnTo>
                  <a:lnTo>
                    <a:pt x="152851" y="740663"/>
                  </a:lnTo>
                  <a:lnTo>
                    <a:pt x="94487" y="740663"/>
                  </a:lnTo>
                  <a:lnTo>
                    <a:pt x="42672" y="713231"/>
                  </a:lnTo>
                  <a:lnTo>
                    <a:pt x="56212" y="688478"/>
                  </a:lnTo>
                  <a:lnTo>
                    <a:pt x="6096" y="661415"/>
                  </a:lnTo>
                  <a:close/>
                </a:path>
                <a:path w="481964" h="853439">
                  <a:moveTo>
                    <a:pt x="56212" y="688478"/>
                  </a:moveTo>
                  <a:lnTo>
                    <a:pt x="42672" y="713231"/>
                  </a:lnTo>
                  <a:lnTo>
                    <a:pt x="94487" y="740663"/>
                  </a:lnTo>
                  <a:lnTo>
                    <a:pt x="107716" y="716290"/>
                  </a:lnTo>
                  <a:lnTo>
                    <a:pt x="56212" y="688478"/>
                  </a:lnTo>
                  <a:close/>
                </a:path>
                <a:path w="481964" h="853439">
                  <a:moveTo>
                    <a:pt x="107716" y="716290"/>
                  </a:moveTo>
                  <a:lnTo>
                    <a:pt x="94487" y="740663"/>
                  </a:lnTo>
                  <a:lnTo>
                    <a:pt x="152851" y="740663"/>
                  </a:lnTo>
                  <a:lnTo>
                    <a:pt x="107716" y="716290"/>
                  </a:lnTo>
                  <a:close/>
                </a:path>
                <a:path w="481964" h="853439">
                  <a:moveTo>
                    <a:pt x="432815" y="0"/>
                  </a:moveTo>
                  <a:lnTo>
                    <a:pt x="56212" y="688478"/>
                  </a:lnTo>
                  <a:lnTo>
                    <a:pt x="107716" y="716290"/>
                  </a:lnTo>
                  <a:lnTo>
                    <a:pt x="481584" y="27431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C660D948-7291-62D4-DFC3-515B1B394AE6}"/>
              </a:ext>
            </a:extLst>
          </p:cNvPr>
          <p:cNvSpPr txBox="1"/>
          <p:nvPr/>
        </p:nvSpPr>
        <p:spPr>
          <a:xfrm>
            <a:off x="840739" y="6290564"/>
            <a:ext cx="4305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Bernevig,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Hughes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Zhang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(BHZ,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494640EA-8D3E-6EBC-F0F5-7DC6AAC7C3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012" y="557275"/>
            <a:ext cx="7531734" cy="5124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Representation</a:t>
            </a:r>
            <a:r>
              <a:rPr sz="3200" spc="-1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as</a:t>
            </a:r>
            <a:r>
              <a:rPr sz="3200" spc="-2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two</a:t>
            </a:r>
            <a:r>
              <a:rPr sz="3200" spc="-3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state</a:t>
            </a:r>
            <a:r>
              <a:rPr sz="3200" spc="-25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system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38796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563" rIns="0" bIns="0" rtlCol="0">
            <a:spAutoFit/>
          </a:bodyPr>
          <a:lstStyle/>
          <a:p>
            <a:pPr marL="90551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Arial"/>
                <a:cs typeface="Arial"/>
              </a:rPr>
              <a:t>Electronic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States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Matter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2496563"/>
            <a:ext cx="2821400" cy="26872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1547876"/>
            <a:ext cx="5885180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3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Topological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Insulators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75"/>
              </a:spcBef>
            </a:pPr>
            <a:endParaRPr sz="2400">
              <a:latin typeface="Arial"/>
              <a:cs typeface="Arial"/>
            </a:endParaRPr>
          </a:p>
          <a:p>
            <a:pPr marL="12700" marR="1710689">
              <a:lnSpc>
                <a:spcPct val="100200"/>
              </a:lnSpc>
              <a:spcBef>
                <a:spcPts val="5"/>
              </a:spcBef>
            </a:pPr>
            <a:r>
              <a:rPr sz="1800" i="1" dirty="0">
                <a:latin typeface="Arial"/>
                <a:cs typeface="Arial"/>
              </a:rPr>
              <a:t>This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novel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electronic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state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matter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is </a:t>
            </a:r>
            <a:r>
              <a:rPr sz="1800" i="1" dirty="0">
                <a:latin typeface="Arial"/>
                <a:cs typeface="Arial"/>
              </a:rPr>
              <a:t>gapped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bulk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and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supports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the </a:t>
            </a:r>
            <a:r>
              <a:rPr sz="1800" i="1" dirty="0">
                <a:latin typeface="Arial"/>
                <a:cs typeface="Arial"/>
              </a:rPr>
              <a:t>transport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spin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and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charge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</a:t>
            </a:r>
            <a:r>
              <a:rPr sz="1800" i="1" spc="46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gapless </a:t>
            </a:r>
            <a:r>
              <a:rPr sz="1800" i="1" dirty="0">
                <a:latin typeface="Arial"/>
                <a:cs typeface="Arial"/>
              </a:rPr>
              <a:t>edge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states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that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propagate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at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10" dirty="0">
                <a:latin typeface="Arial"/>
                <a:cs typeface="Arial"/>
              </a:rPr>
              <a:t> sample </a:t>
            </a:r>
            <a:r>
              <a:rPr sz="1800" i="1" dirty="0">
                <a:latin typeface="Arial"/>
                <a:cs typeface="Arial"/>
              </a:rPr>
              <a:t>boundaries.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edge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states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are </a:t>
            </a:r>
            <a:r>
              <a:rPr sz="1800" i="1" spc="-50" dirty="0">
                <a:latin typeface="Arial"/>
                <a:cs typeface="Arial"/>
              </a:rPr>
              <a:t>… </a:t>
            </a:r>
            <a:r>
              <a:rPr sz="1800" i="1" dirty="0">
                <a:latin typeface="Arial"/>
                <a:cs typeface="Arial"/>
              </a:rPr>
              <a:t>insensitive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disorder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because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their </a:t>
            </a:r>
            <a:r>
              <a:rPr sz="1800" i="1" dirty="0">
                <a:latin typeface="Arial"/>
                <a:cs typeface="Arial"/>
              </a:rPr>
              <a:t>directionality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is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correlated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with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spin.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795145" marR="1396365" indent="-8572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2005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Charlie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GM </a:t>
            </a:r>
            <a:r>
              <a:rPr sz="1800" dirty="0">
                <a:latin typeface="Arial"/>
                <a:cs typeface="Arial"/>
              </a:rPr>
              <a:t>University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Pennsylvania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800">
              <a:latin typeface="Arial"/>
              <a:cs typeface="Arial"/>
            </a:endParaRPr>
          </a:p>
          <a:p>
            <a:pPr marL="1564005" marR="5080" indent="-90551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Electron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spin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admits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topologically </a:t>
            </a:r>
            <a:r>
              <a:rPr sz="2400" b="1" dirty="0">
                <a:latin typeface="Arial"/>
                <a:cs typeface="Arial"/>
              </a:rPr>
              <a:t>distinct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insulating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39E81975-0303-54C4-7125-2E132AFDB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9236" y="511556"/>
            <a:ext cx="715073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with</a:t>
            </a:r>
            <a:r>
              <a:rPr sz="3200" spc="-4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anomalous</a:t>
            </a:r>
            <a:r>
              <a:rPr sz="3200" spc="-2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Landau</a:t>
            </a:r>
            <a:r>
              <a:rPr sz="3200" spc="-40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quantization</a:t>
            </a:r>
            <a:endParaRPr sz="320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A8255BE-DAFF-3428-CB05-B8AA4BBE53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310686"/>
            <a:ext cx="6311585" cy="4299856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7AE95DB6-CA83-6883-655C-2C27CD069A3E}"/>
              </a:ext>
            </a:extLst>
          </p:cNvPr>
          <p:cNvSpPr txBox="1"/>
          <p:nvPr/>
        </p:nvSpPr>
        <p:spPr>
          <a:xfrm>
            <a:off x="2727451" y="5757164"/>
            <a:ext cx="1310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conventional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2D03918-7867-89C8-6BBC-930C7A568CEA}"/>
              </a:ext>
            </a:extLst>
          </p:cNvPr>
          <p:cNvSpPr txBox="1"/>
          <p:nvPr/>
        </p:nvSpPr>
        <p:spPr>
          <a:xfrm>
            <a:off x="5641340" y="5757164"/>
            <a:ext cx="84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inverted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192BAADF-3F75-EE44-79E2-97AEE4306E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6980" y="557275"/>
            <a:ext cx="6518909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2D</a:t>
            </a:r>
            <a:r>
              <a:rPr sz="3200" spc="-5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QSHE</a:t>
            </a:r>
            <a:r>
              <a:rPr sz="3200" spc="-4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is</a:t>
            </a:r>
            <a:r>
              <a:rPr sz="3200" spc="-2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observed</a:t>
            </a:r>
            <a:r>
              <a:rPr sz="3200" spc="-1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via</a:t>
            </a:r>
            <a:r>
              <a:rPr sz="3200" spc="-45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ballistic </a:t>
            </a:r>
            <a:r>
              <a:rPr sz="3200" dirty="0">
                <a:solidFill>
                  <a:srgbClr val="0000CC"/>
                </a:solidFill>
              </a:rPr>
              <a:t>transport</a:t>
            </a:r>
            <a:r>
              <a:rPr sz="3200" spc="-2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through</a:t>
            </a:r>
            <a:r>
              <a:rPr sz="3200" spc="-4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its</a:t>
            </a:r>
            <a:r>
              <a:rPr sz="3200" spc="-4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edge</a:t>
            </a:r>
            <a:r>
              <a:rPr sz="3200" spc="-15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modes</a:t>
            </a:r>
            <a:endParaRPr sz="320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76C9EB54-39CD-2AF4-5E23-2A76096BE08C}"/>
              </a:ext>
            </a:extLst>
          </p:cNvPr>
          <p:cNvGrpSpPr/>
          <p:nvPr/>
        </p:nvGrpSpPr>
        <p:grpSpPr>
          <a:xfrm>
            <a:off x="533400" y="1676400"/>
            <a:ext cx="7162800" cy="4632960"/>
            <a:chOff x="533400" y="1676400"/>
            <a:chExt cx="7162800" cy="463296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25021137-6D38-7A71-54A2-2D3E49664EE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6615" y="1676400"/>
              <a:ext cx="3529584" cy="4632960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52507DE-63FC-2917-9408-2EC2E94F9E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752600"/>
              <a:ext cx="3749040" cy="3468624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D252C888-FA46-4F05-680D-6207B6429277}"/>
                </a:ext>
              </a:extLst>
            </p:cNvPr>
            <p:cNvSpPr/>
            <p:nvPr/>
          </p:nvSpPr>
          <p:spPr>
            <a:xfrm>
              <a:off x="2362200" y="3048000"/>
              <a:ext cx="1828800" cy="1143000"/>
            </a:xfrm>
            <a:custGeom>
              <a:avLst/>
              <a:gdLst/>
              <a:ahLst/>
              <a:cxnLst/>
              <a:rect l="l" t="t" r="r" b="b"/>
              <a:pathLst>
                <a:path w="1828800" h="1143000">
                  <a:moveTo>
                    <a:pt x="0" y="0"/>
                  </a:moveTo>
                  <a:lnTo>
                    <a:pt x="0" y="1143000"/>
                  </a:lnTo>
                  <a:lnTo>
                    <a:pt x="1828800" y="1143000"/>
                  </a:lnTo>
                  <a:lnTo>
                    <a:pt x="1828800" y="0"/>
                  </a:lnTo>
                  <a:lnTo>
                    <a:pt x="0" y="0"/>
                  </a:lnTo>
                  <a:close/>
                </a:path>
              </a:pathLst>
            </a:custGeom>
            <a:ln w="3962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7">
            <a:extLst>
              <a:ext uri="{FF2B5EF4-FFF2-40B4-BE49-F238E27FC236}">
                <a16:creationId xmlns:a16="http://schemas.microsoft.com/office/drawing/2014/main" id="{9F3BAEBE-2C97-BE2F-B10A-2B6B98B7D0BF}"/>
              </a:ext>
            </a:extLst>
          </p:cNvPr>
          <p:cNvSpPr txBox="1"/>
          <p:nvPr/>
        </p:nvSpPr>
        <p:spPr>
          <a:xfrm>
            <a:off x="688340" y="6046723"/>
            <a:ext cx="327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1675" algn="l"/>
              </a:tabLst>
            </a:pPr>
            <a:r>
              <a:rPr sz="1800" dirty="0">
                <a:latin typeface="Arial"/>
                <a:cs typeface="Arial"/>
              </a:rPr>
              <a:t>Molenkamp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group</a:t>
            </a:r>
            <a:r>
              <a:rPr sz="1800" dirty="0">
                <a:latin typeface="Arial"/>
                <a:cs typeface="Arial"/>
              </a:rPr>
              <a:t>	(2007,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2008)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977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7E93CB7-A792-A214-D0A2-AA1F1633AC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4907" y="633475"/>
            <a:ext cx="44704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2D</a:t>
            </a:r>
            <a:r>
              <a:rPr sz="3200" spc="-5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experimental</a:t>
            </a:r>
            <a:r>
              <a:rPr sz="3200" spc="-40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status</a:t>
            </a:r>
            <a:endParaRPr sz="320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69FD801-AEEA-80ED-0408-EE31F7AF818D}"/>
              </a:ext>
            </a:extLst>
          </p:cNvPr>
          <p:cNvSpPr txBox="1"/>
          <p:nvPr/>
        </p:nvSpPr>
        <p:spPr>
          <a:xfrm>
            <a:off x="840739" y="1550923"/>
            <a:ext cx="7032625" cy="401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realization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QSHE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HgTe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quantum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wells </a:t>
            </a:r>
            <a:r>
              <a:rPr sz="2400" dirty="0">
                <a:latin typeface="Arial"/>
                <a:cs typeface="Arial"/>
              </a:rPr>
              <a:t>requires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strong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spin-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orbit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coupling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broken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cubic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symmetry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heterostructure.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(challenging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fabrication,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T~30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mK,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B~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12700" marR="70675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“decorated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graphene”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strategy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remains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unsolved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experimental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challenge.</a:t>
            </a:r>
            <a:endParaRPr sz="2400">
              <a:latin typeface="Arial"/>
              <a:cs typeface="Arial"/>
            </a:endParaRPr>
          </a:p>
          <a:p>
            <a:pPr marL="12700" marR="351790">
              <a:lnSpc>
                <a:spcPct val="99600"/>
              </a:lnSpc>
              <a:spcBef>
                <a:spcPts val="2650"/>
              </a:spcBef>
            </a:pPr>
            <a:r>
              <a:rPr sz="2400" b="1" dirty="0">
                <a:latin typeface="Arial"/>
                <a:cs typeface="Arial"/>
              </a:rPr>
              <a:t>Amazingly,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this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physics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occurs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spontaneously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3D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materials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that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readily </a:t>
            </a:r>
            <a:r>
              <a:rPr sz="2400" b="1" dirty="0">
                <a:latin typeface="Arial"/>
                <a:cs typeface="Arial"/>
              </a:rPr>
              <a:t>synthesized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measurable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RT.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41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8073C858-E164-0D3C-9104-0711D81B21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617" y="1667566"/>
            <a:ext cx="6256352" cy="1818881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148BB3D2-1DB4-CE0B-EC64-0411AB409A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1944624" cy="1719072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093005FA-A1C5-44DF-D43E-01D4459334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3483" y="404875"/>
            <a:ext cx="30238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Examples</a:t>
            </a:r>
            <a:r>
              <a:rPr sz="3200" spc="-5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in</a:t>
            </a:r>
            <a:r>
              <a:rPr sz="3200" spc="-55" dirty="0">
                <a:solidFill>
                  <a:srgbClr val="0000CC"/>
                </a:solidFill>
              </a:rPr>
              <a:t> </a:t>
            </a:r>
            <a:r>
              <a:rPr sz="3200" spc="-25" dirty="0">
                <a:solidFill>
                  <a:srgbClr val="0000CC"/>
                </a:solidFill>
              </a:rPr>
              <a:t>3D</a:t>
            </a:r>
            <a:endParaRPr sz="32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B5A0953-3E2F-47BF-15D0-E105076FFBFB}"/>
              </a:ext>
            </a:extLst>
          </p:cNvPr>
          <p:cNvSpPr txBox="1"/>
          <p:nvPr/>
        </p:nvSpPr>
        <p:spPr>
          <a:xfrm>
            <a:off x="892047" y="1093723"/>
            <a:ext cx="7388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Alloys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Bi</a:t>
            </a:r>
            <a:r>
              <a:rPr sz="1800" b="1" spc="-15" baseline="-23148" dirty="0">
                <a:latin typeface="Arial"/>
                <a:cs typeface="Arial"/>
              </a:rPr>
              <a:t>x</a:t>
            </a:r>
            <a:r>
              <a:rPr sz="1800" b="1" spc="-10" dirty="0">
                <a:latin typeface="Arial"/>
                <a:cs typeface="Arial"/>
              </a:rPr>
              <a:t>Sb</a:t>
            </a:r>
            <a:r>
              <a:rPr sz="1800" b="1" spc="-15" baseline="-23148" dirty="0">
                <a:latin typeface="Arial"/>
                <a:cs typeface="Arial"/>
              </a:rPr>
              <a:t>1-</a:t>
            </a:r>
            <a:r>
              <a:rPr sz="1800" b="1" baseline="-23148" dirty="0">
                <a:latin typeface="Arial"/>
                <a:cs typeface="Arial"/>
              </a:rPr>
              <a:t>x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inversion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 three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 points.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</a:t>
            </a:r>
            <a:r>
              <a:rPr sz="1800" spc="-15" baseline="-23148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=-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range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146BCC7-A4BC-9A37-0572-86B501D17858}"/>
              </a:ext>
            </a:extLst>
          </p:cNvPr>
          <p:cNvSpPr txBox="1"/>
          <p:nvPr/>
        </p:nvSpPr>
        <p:spPr>
          <a:xfrm>
            <a:off x="870203" y="3611371"/>
            <a:ext cx="755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Bi</a:t>
            </a:r>
            <a:r>
              <a:rPr sz="1800" b="1" spc="-15" baseline="-23148" dirty="0">
                <a:latin typeface="Arial"/>
                <a:cs typeface="Arial"/>
              </a:rPr>
              <a:t>2</a:t>
            </a:r>
            <a:r>
              <a:rPr sz="1800" b="1" spc="-10" dirty="0">
                <a:latin typeface="Arial"/>
                <a:cs typeface="Arial"/>
              </a:rPr>
              <a:t>Se</a:t>
            </a:r>
            <a:r>
              <a:rPr sz="1800" b="1" spc="-15" baseline="-23148" dirty="0">
                <a:latin typeface="Arial"/>
                <a:cs typeface="Arial"/>
              </a:rPr>
              <a:t>3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DE85ED37-2236-3CC2-A9BD-C1CBA4B7B556}"/>
              </a:ext>
            </a:extLst>
          </p:cNvPr>
          <p:cNvSpPr txBox="1"/>
          <p:nvPr/>
        </p:nvSpPr>
        <p:spPr>
          <a:xfrm>
            <a:off x="1678939" y="3611371"/>
            <a:ext cx="5878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related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tri-</a:t>
            </a:r>
            <a:r>
              <a:rPr sz="1800" b="1" dirty="0">
                <a:latin typeface="Arial"/>
                <a:cs typeface="Arial"/>
              </a:rPr>
              <a:t>chalcogenides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Stacked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quintuple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layers.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7BD8F8F-83EF-4710-C95D-648B11F76500}"/>
              </a:ext>
            </a:extLst>
          </p:cNvPr>
          <p:cNvSpPr txBox="1"/>
          <p:nvPr/>
        </p:nvSpPr>
        <p:spPr>
          <a:xfrm>
            <a:off x="944372" y="6232652"/>
            <a:ext cx="5285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5445" algn="l"/>
              </a:tabLst>
            </a:pPr>
            <a:r>
              <a:rPr sz="1800" b="1" dirty="0">
                <a:latin typeface="Arial"/>
                <a:cs typeface="Arial"/>
              </a:rPr>
              <a:t>Mass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reversal</a:t>
            </a:r>
            <a:r>
              <a:rPr sz="1800" b="1" dirty="0">
                <a:latin typeface="Arial"/>
                <a:cs typeface="Arial"/>
              </a:rPr>
              <a:t>	→</a:t>
            </a:r>
            <a:r>
              <a:rPr sz="1800" b="1" spc="4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interface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state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→</a:t>
            </a:r>
            <a:r>
              <a:rPr sz="1800" b="1" spc="4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spin </a:t>
            </a:r>
            <a:r>
              <a:rPr sz="1800" b="1" spc="-10" dirty="0">
                <a:latin typeface="Arial"/>
                <a:cs typeface="Arial"/>
              </a:rPr>
              <a:t>texture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9">
            <a:extLst>
              <a:ext uri="{FF2B5EF4-FFF2-40B4-BE49-F238E27FC236}">
                <a16:creationId xmlns:a16="http://schemas.microsoft.com/office/drawing/2014/main" id="{A51EF883-44B2-B248-81AC-7E888F03ED5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0407" y="4038600"/>
            <a:ext cx="2607882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2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6D7924B-7B29-F3D8-685D-7B87102204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9083" y="404875"/>
            <a:ext cx="48526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A</a:t>
            </a:r>
            <a:r>
              <a:rPr sz="3200" spc="-6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kindergarten</a:t>
            </a:r>
            <a:r>
              <a:rPr sz="3200" spc="-20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metaphor</a:t>
            </a:r>
            <a:endParaRPr sz="320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D818BC9-E0C9-00C8-B094-FBA561C8CA63}"/>
              </a:ext>
            </a:extLst>
          </p:cNvPr>
          <p:cNvSpPr txBox="1"/>
          <p:nvPr/>
        </p:nvSpPr>
        <p:spPr>
          <a:xfrm>
            <a:off x="612140" y="1090676"/>
            <a:ext cx="658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1D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Topological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Insulator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like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63A979B-C67D-7A2A-F73A-6D2F5FC4385A}"/>
              </a:ext>
            </a:extLst>
          </p:cNvPr>
          <p:cNvSpPr txBox="1"/>
          <p:nvPr/>
        </p:nvSpPr>
        <p:spPr>
          <a:xfrm>
            <a:off x="535940" y="4979923"/>
            <a:ext cx="7414895" cy="14928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789940">
              <a:lnSpc>
                <a:spcPct val="101299"/>
              </a:lnSpc>
              <a:spcBef>
                <a:spcPts val="80"/>
              </a:spcBef>
            </a:pPr>
            <a:r>
              <a:rPr sz="1600" b="1" dirty="0">
                <a:latin typeface="Arial"/>
                <a:cs typeface="Arial"/>
              </a:rPr>
              <a:t>P.G.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Silvestrov,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P.W.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Brouwer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E.G.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Mischenko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“On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structure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surface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states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topological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insulators”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arXiv:1111.3650v3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A.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Medhi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V.B.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Shenoy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“Continuum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Theory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Edge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States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Topological </a:t>
            </a:r>
            <a:r>
              <a:rPr sz="1600" b="1" dirty="0">
                <a:latin typeface="Arial"/>
                <a:cs typeface="Arial"/>
              </a:rPr>
              <a:t>Insulators”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arXiv:1202.3863v1</a:t>
            </a:r>
            <a:endParaRPr sz="1600">
              <a:latin typeface="Arial"/>
              <a:cs typeface="Arial"/>
            </a:endParaRPr>
          </a:p>
          <a:p>
            <a:pPr marL="12700" marR="5461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F.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Zhang,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C.L.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Kane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GM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“Surface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States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Topological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Insulators” arXiv:1203.6382v1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F5EBBC5C-7C61-CEAD-DF16-0DBCC620B7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428" y="1600200"/>
            <a:ext cx="5615583" cy="978408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E5D8ECE5-EDF3-1654-5678-938FBCE942C4}"/>
              </a:ext>
            </a:extLst>
          </p:cNvPr>
          <p:cNvSpPr txBox="1"/>
          <p:nvPr/>
        </p:nvSpPr>
        <p:spPr>
          <a:xfrm>
            <a:off x="535940" y="2767076"/>
            <a:ext cx="7400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2D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Boundary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Topological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Insulator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like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4A2ED524-8C79-9367-9159-018FDF0311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3377184"/>
            <a:ext cx="1499615" cy="1479621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FFA746ED-4DA6-9FEE-831D-518C2F8459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0" y="3200400"/>
            <a:ext cx="1499615" cy="14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49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2D308128-DAF3-1ABE-1CE9-2589AEBD8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1947" y="709676"/>
            <a:ext cx="6185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7530">
              <a:lnSpc>
                <a:spcPct val="100000"/>
              </a:lnSpc>
              <a:spcBef>
                <a:spcPts val="100"/>
              </a:spcBef>
            </a:pPr>
            <a:r>
              <a:rPr dirty="0"/>
              <a:t>2D</a:t>
            </a:r>
            <a:r>
              <a:rPr spc="-75" dirty="0"/>
              <a:t> </a:t>
            </a:r>
            <a:r>
              <a:rPr dirty="0"/>
              <a:t>topological</a:t>
            </a:r>
            <a:r>
              <a:rPr spc="-85" dirty="0"/>
              <a:t> </a:t>
            </a:r>
            <a:r>
              <a:rPr dirty="0"/>
              <a:t>insulators</a:t>
            </a:r>
            <a:r>
              <a:rPr spc="-65" dirty="0"/>
              <a:t> </a:t>
            </a:r>
            <a:r>
              <a:rPr dirty="0"/>
              <a:t>admits</a:t>
            </a:r>
            <a:r>
              <a:rPr spc="-85" dirty="0"/>
              <a:t> </a:t>
            </a:r>
            <a:r>
              <a:rPr spc="-50" dirty="0"/>
              <a:t>a </a:t>
            </a:r>
            <a:r>
              <a:rPr dirty="0"/>
              <a:t>simple</a:t>
            </a:r>
            <a:r>
              <a:rPr spc="-35" dirty="0"/>
              <a:t> </a:t>
            </a:r>
            <a:r>
              <a:rPr dirty="0"/>
              <a:t>theory</a:t>
            </a:r>
            <a:r>
              <a:rPr spc="-10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1D</a:t>
            </a:r>
            <a:r>
              <a:rPr spc="-45" dirty="0"/>
              <a:t> </a:t>
            </a:r>
            <a:r>
              <a:rPr dirty="0"/>
              <a:t>helical</a:t>
            </a:r>
            <a:r>
              <a:rPr spc="-50" dirty="0"/>
              <a:t> </a:t>
            </a:r>
            <a:r>
              <a:rPr dirty="0"/>
              <a:t>edge</a:t>
            </a:r>
            <a:r>
              <a:rPr spc="-50" dirty="0"/>
              <a:t> </a:t>
            </a:r>
            <a:r>
              <a:rPr spc="-10" dirty="0"/>
              <a:t>states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F05F894-FD4C-D613-F4AD-E53A5BEF706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2871" y="2087879"/>
            <a:ext cx="1709927" cy="1493520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51A4E7A8-F15B-E34B-1CC7-364B2CA81D6A}"/>
              </a:ext>
            </a:extLst>
          </p:cNvPr>
          <p:cNvSpPr txBox="1"/>
          <p:nvPr/>
        </p:nvSpPr>
        <p:spPr>
          <a:xfrm>
            <a:off x="508508" y="1627123"/>
            <a:ext cx="7077075" cy="105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35805">
              <a:lnSpc>
                <a:spcPts val="197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S.C.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Zhang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group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(2009)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690"/>
              </a:lnSpc>
            </a:pPr>
            <a:r>
              <a:rPr sz="2400" b="1" dirty="0">
                <a:latin typeface="Arial"/>
                <a:cs typeface="Arial"/>
              </a:rPr>
              <a:t>Outline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calculation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1019"/>
              </a:spcBef>
            </a:pPr>
            <a:r>
              <a:rPr sz="2000" dirty="0">
                <a:latin typeface="Arial"/>
                <a:cs typeface="Arial"/>
              </a:rPr>
              <a:t>1.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linearize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50" i="1" spc="110" dirty="0">
                <a:latin typeface="Arial"/>
                <a:cs typeface="Arial"/>
              </a:rPr>
              <a:t>τ</a:t>
            </a:r>
            <a:r>
              <a:rPr sz="2050" i="1" spc="30" dirty="0">
                <a:latin typeface="Arial"/>
                <a:cs typeface="Arial"/>
              </a:rPr>
              <a:t> </a:t>
            </a:r>
            <a:r>
              <a:rPr sz="2000" spc="110" dirty="0">
                <a:latin typeface="Apple Symbols"/>
                <a:cs typeface="Apple Symbols"/>
              </a:rPr>
              <a:t>⊗</a:t>
            </a:r>
            <a:r>
              <a:rPr sz="2050" i="1" spc="110" dirty="0">
                <a:latin typeface="Arial"/>
                <a:cs typeface="Arial"/>
              </a:rPr>
              <a:t>σ</a:t>
            </a:r>
            <a:r>
              <a:rPr sz="2050" i="1" spc="3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model: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53FAD96-8EE9-4EB7-6A57-A0B2E8A4AFED}"/>
              </a:ext>
            </a:extLst>
          </p:cNvPr>
          <p:cNvSpPr/>
          <p:nvPr/>
        </p:nvSpPr>
        <p:spPr>
          <a:xfrm>
            <a:off x="2818828" y="3098863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0" y="0"/>
                </a:moveTo>
                <a:lnTo>
                  <a:pt x="380238" y="0"/>
                </a:lnTo>
              </a:path>
            </a:pathLst>
          </a:custGeom>
          <a:ln w="126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B26E7EDD-3FE9-026F-9DFC-601B1BD6E015}"/>
              </a:ext>
            </a:extLst>
          </p:cNvPr>
          <p:cNvSpPr txBox="1"/>
          <p:nvPr/>
        </p:nvSpPr>
        <p:spPr>
          <a:xfrm>
            <a:off x="1087627" y="3064980"/>
            <a:ext cx="99631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7575" algn="l"/>
              </a:tabLst>
            </a:pPr>
            <a:r>
              <a:rPr sz="1150" i="1" spc="-50" dirty="0">
                <a:latin typeface="Times New Roman"/>
                <a:cs typeface="Times New Roman"/>
              </a:rPr>
              <a:t>y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i="1" spc="-50" dirty="0">
                <a:latin typeface="Times New Roman"/>
                <a:cs typeface="Times New Roman"/>
              </a:rPr>
              <a:t>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63D1A2C-CEBC-1AF2-29DA-B4508B80B7F4}"/>
              </a:ext>
            </a:extLst>
          </p:cNvPr>
          <p:cNvSpPr txBox="1"/>
          <p:nvPr/>
        </p:nvSpPr>
        <p:spPr>
          <a:xfrm>
            <a:off x="3361247" y="3064980"/>
            <a:ext cx="9144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i="1" spc="-50" dirty="0">
                <a:latin typeface="Times New Roman"/>
                <a:cs typeface="Times New Roman"/>
              </a:rPr>
              <a:t>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41AD13B3-25BA-1251-397F-2F9FC341197E}"/>
              </a:ext>
            </a:extLst>
          </p:cNvPr>
          <p:cNvSpPr txBox="1"/>
          <p:nvPr/>
        </p:nvSpPr>
        <p:spPr>
          <a:xfrm>
            <a:off x="3071876" y="3266147"/>
            <a:ext cx="9144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i="1" spc="-50" dirty="0">
                <a:latin typeface="Times New Roman"/>
                <a:cs typeface="Times New Roman"/>
              </a:rPr>
              <a:t>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5C700DD3-4982-CCBF-FB09-4A1CC71A2314}"/>
              </a:ext>
            </a:extLst>
          </p:cNvPr>
          <p:cNvSpPr txBox="1"/>
          <p:nvPr/>
        </p:nvSpPr>
        <p:spPr>
          <a:xfrm>
            <a:off x="2818892" y="3095480"/>
            <a:ext cx="260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latin typeface="Apple Symbols"/>
                <a:cs typeface="Apple Symbols"/>
              </a:rPr>
              <a:t>∂</a:t>
            </a:r>
            <a:r>
              <a:rPr sz="2000" i="1" spc="-25" dirty="0">
                <a:latin typeface="Times New Roman"/>
                <a:cs typeface="Times New Roman"/>
              </a:rPr>
              <a:t>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2EC3A657-EC65-ADB4-9A66-0296326F8D77}"/>
              </a:ext>
            </a:extLst>
          </p:cNvPr>
          <p:cNvSpPr txBox="1"/>
          <p:nvPr/>
        </p:nvSpPr>
        <p:spPr>
          <a:xfrm>
            <a:off x="620268" y="2897360"/>
            <a:ext cx="33540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549400" algn="l"/>
                <a:tab pos="2899410" algn="l"/>
              </a:tabLst>
            </a:pPr>
            <a:r>
              <a:rPr sz="2000" i="1" spc="-20" dirty="0">
                <a:latin typeface="Times New Roman"/>
                <a:cs typeface="Times New Roman"/>
              </a:rPr>
              <a:t>H</a:t>
            </a:r>
            <a:r>
              <a:rPr sz="2000" i="1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k</a:t>
            </a:r>
            <a:r>
              <a:rPr sz="2000" i="1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Apple Symbols"/>
                <a:cs typeface="Apple Symbols"/>
              </a:rPr>
              <a:t>=</a:t>
            </a:r>
            <a:r>
              <a:rPr sz="2000" spc="-95" dirty="0">
                <a:latin typeface="Apple Symbols"/>
                <a:cs typeface="Apple Symbols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H</a:t>
            </a:r>
            <a:r>
              <a:rPr sz="2000" i="1" spc="-2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</a:t>
            </a:r>
            <a:r>
              <a:rPr sz="2000" i="1" spc="-25" dirty="0">
                <a:latin typeface="Times New Roman"/>
                <a:cs typeface="Times New Roman"/>
              </a:rPr>
              <a:t>k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spc="140" dirty="0">
                <a:latin typeface="Apple Symbols"/>
                <a:cs typeface="Apple Symbols"/>
              </a:rPr>
              <a:t>=</a:t>
            </a:r>
            <a:r>
              <a:rPr sz="2000" spc="-185" dirty="0">
                <a:latin typeface="Apple Symbols"/>
                <a:cs typeface="Apple Symbols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0)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Apple Symbols"/>
                <a:cs typeface="Apple Symbols"/>
              </a:rPr>
              <a:t>+</a:t>
            </a:r>
            <a:r>
              <a:rPr sz="2000" spc="-135" dirty="0">
                <a:latin typeface="Apple Symbols"/>
                <a:cs typeface="Apple Symbols"/>
              </a:rPr>
              <a:t> </a:t>
            </a:r>
            <a:r>
              <a:rPr sz="3000" baseline="36111" dirty="0">
                <a:latin typeface="Apple Symbols"/>
                <a:cs typeface="Apple Symbols"/>
              </a:rPr>
              <a:t>∂</a:t>
            </a:r>
            <a:r>
              <a:rPr sz="3000" i="1" baseline="36111" dirty="0">
                <a:latin typeface="Times New Roman"/>
                <a:cs typeface="Times New Roman"/>
              </a:rPr>
              <a:t>H</a:t>
            </a:r>
            <a:r>
              <a:rPr sz="3000" i="1" spc="337" baseline="36111" dirty="0">
                <a:latin typeface="Times New Roman"/>
                <a:cs typeface="Times New Roman"/>
              </a:rPr>
              <a:t> </a:t>
            </a:r>
            <a:r>
              <a:rPr sz="2000" i="1" spc="-50" dirty="0">
                <a:latin typeface="Times New Roman"/>
                <a:cs typeface="Times New Roman"/>
              </a:rPr>
              <a:t>k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spc="130" dirty="0">
                <a:latin typeface="Apple Symbols"/>
                <a:cs typeface="Apple Symbols"/>
              </a:rPr>
              <a:t>+</a:t>
            </a:r>
            <a:r>
              <a:rPr sz="2000" spc="130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F60635D2-A368-3A99-2A83-F0DCB85A85AF}"/>
              </a:ext>
            </a:extLst>
          </p:cNvPr>
          <p:cNvSpPr txBox="1"/>
          <p:nvPr/>
        </p:nvSpPr>
        <p:spPr>
          <a:xfrm>
            <a:off x="589787" y="3652825"/>
            <a:ext cx="6649084" cy="125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2.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H</a:t>
            </a:r>
            <a:r>
              <a:rPr sz="2000" i="1" spc="-240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(</a:t>
            </a:r>
            <a:r>
              <a:rPr sz="2000" i="1" spc="70" dirty="0">
                <a:latin typeface="Times New Roman"/>
                <a:cs typeface="Times New Roman"/>
              </a:rPr>
              <a:t>k</a:t>
            </a:r>
            <a:r>
              <a:rPr sz="1725" i="1" spc="104" baseline="-24154" dirty="0">
                <a:latin typeface="Times New Roman"/>
                <a:cs typeface="Times New Roman"/>
              </a:rPr>
              <a:t>y</a:t>
            </a:r>
            <a:r>
              <a:rPr sz="1725" i="1" spc="157" baseline="-24154" dirty="0">
                <a:latin typeface="Times New Roman"/>
                <a:cs typeface="Times New Roman"/>
              </a:rPr>
              <a:t>  </a:t>
            </a:r>
            <a:r>
              <a:rPr sz="2000" spc="140" dirty="0">
                <a:latin typeface="Apple Symbols"/>
                <a:cs typeface="Apple Symbols"/>
              </a:rPr>
              <a:t>=</a:t>
            </a:r>
            <a:r>
              <a:rPr sz="2000" spc="-195" dirty="0">
                <a:latin typeface="Apple Symbols"/>
                <a:cs typeface="Apple Symbols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0)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node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x=0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admits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Kramers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degenerate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Arial"/>
                <a:cs typeface="Arial"/>
              </a:rPr>
              <a:t>evanescent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solutions: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50" i="1" spc="-125" dirty="0">
                <a:latin typeface="Arial"/>
                <a:cs typeface="Arial"/>
              </a:rPr>
              <a:t>ψ</a:t>
            </a:r>
            <a:r>
              <a:rPr sz="2050" i="1" spc="-305" dirty="0">
                <a:latin typeface="Arial"/>
                <a:cs typeface="Arial"/>
              </a:rPr>
              <a:t> </a:t>
            </a:r>
            <a:r>
              <a:rPr sz="1725" spc="127" baseline="-24154" dirty="0">
                <a:latin typeface="Apple Symbols"/>
                <a:cs typeface="Apple Symbols"/>
              </a:rPr>
              <a:t>±</a:t>
            </a:r>
            <a:r>
              <a:rPr sz="1725" spc="-104" baseline="-24154" dirty="0">
                <a:latin typeface="Apple Symbols"/>
                <a:cs typeface="Apple Symbols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(</a:t>
            </a:r>
            <a:r>
              <a:rPr sz="2000" i="1" spc="70" dirty="0">
                <a:latin typeface="Times New Roman"/>
                <a:cs typeface="Times New Roman"/>
              </a:rPr>
              <a:t>x</a:t>
            </a:r>
            <a:r>
              <a:rPr sz="2000" spc="70" dirty="0">
                <a:latin typeface="Times New Roman"/>
                <a:cs typeface="Times New Roman"/>
              </a:rPr>
              <a:t>)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Apple Symbols"/>
                <a:cs typeface="Apple Symbols"/>
              </a:rPr>
              <a:t>=</a:t>
            </a:r>
            <a:r>
              <a:rPr sz="2000" spc="-145" dirty="0">
                <a:latin typeface="Apple Symbols"/>
                <a:cs typeface="Apple Symbols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-245" dirty="0">
                <a:latin typeface="Times New Roman"/>
                <a:cs typeface="Times New Roman"/>
              </a:rPr>
              <a:t> </a:t>
            </a:r>
            <a:r>
              <a:rPr sz="4800" spc="67" baseline="-5208" dirty="0">
                <a:latin typeface="Apple Symbols"/>
                <a:cs typeface="Apple Symbols"/>
              </a:rPr>
              <a:t>(</a:t>
            </a:r>
            <a:r>
              <a:rPr sz="2000" i="1" spc="-40" dirty="0">
                <a:latin typeface="Times New Roman"/>
                <a:cs typeface="Times New Roman"/>
              </a:rPr>
              <a:t>e</a:t>
            </a:r>
            <a:r>
              <a:rPr sz="1800" i="1" spc="-284" baseline="41666" dirty="0">
                <a:latin typeface="Arial"/>
                <a:cs typeface="Arial"/>
              </a:rPr>
              <a:t>λ</a:t>
            </a:r>
            <a:r>
              <a:rPr sz="1200" spc="-127" baseline="41666" dirty="0">
                <a:latin typeface="Times New Roman"/>
                <a:cs typeface="Times New Roman"/>
              </a:rPr>
              <a:t>1</a:t>
            </a:r>
            <a:r>
              <a:rPr sz="1200" spc="-165" baseline="41666" dirty="0">
                <a:latin typeface="Times New Roman"/>
                <a:cs typeface="Times New Roman"/>
              </a:rPr>
              <a:t> </a:t>
            </a:r>
            <a:r>
              <a:rPr sz="1725" i="1" baseline="43478" dirty="0">
                <a:latin typeface="Times New Roman"/>
                <a:cs typeface="Times New Roman"/>
              </a:rPr>
              <a:t>x</a:t>
            </a:r>
            <a:r>
              <a:rPr sz="1725" i="1" spc="509" baseline="43478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Apple Symbols"/>
                <a:cs typeface="Apple Symbols"/>
              </a:rPr>
              <a:t>−</a:t>
            </a:r>
            <a:r>
              <a:rPr sz="2000" spc="-340" dirty="0">
                <a:latin typeface="Apple Symbols"/>
                <a:cs typeface="Apple Symbols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</a:t>
            </a:r>
            <a:r>
              <a:rPr sz="1800" i="1" baseline="41666" dirty="0">
                <a:latin typeface="Arial"/>
                <a:cs typeface="Arial"/>
              </a:rPr>
              <a:t>λ</a:t>
            </a:r>
            <a:r>
              <a:rPr sz="1200" baseline="41666" dirty="0">
                <a:latin typeface="Times New Roman"/>
                <a:cs typeface="Times New Roman"/>
              </a:rPr>
              <a:t>2</a:t>
            </a:r>
            <a:r>
              <a:rPr sz="1200" spc="-97" baseline="41666" dirty="0">
                <a:latin typeface="Times New Roman"/>
                <a:cs typeface="Times New Roman"/>
              </a:rPr>
              <a:t> </a:t>
            </a:r>
            <a:r>
              <a:rPr sz="1725" i="1" baseline="43478" dirty="0">
                <a:latin typeface="Times New Roman"/>
                <a:cs typeface="Times New Roman"/>
              </a:rPr>
              <a:t>x</a:t>
            </a:r>
            <a:r>
              <a:rPr sz="1725" i="1" spc="187" baseline="43478" dirty="0">
                <a:latin typeface="Times New Roman"/>
                <a:cs typeface="Times New Roman"/>
              </a:rPr>
              <a:t> </a:t>
            </a:r>
            <a:r>
              <a:rPr sz="4800" spc="-150" baseline="-5208" dirty="0">
                <a:latin typeface="Apple Symbols"/>
                <a:cs typeface="Apple Symbols"/>
              </a:rPr>
              <a:t>)</a:t>
            </a:r>
            <a:r>
              <a:rPr sz="2050" i="1" spc="-100" dirty="0">
                <a:latin typeface="Arial"/>
                <a:cs typeface="Arial"/>
              </a:rPr>
              <a:t>ϕ</a:t>
            </a:r>
            <a:r>
              <a:rPr sz="1725" spc="-150" baseline="-24154" dirty="0">
                <a:latin typeface="Apple Symbols"/>
                <a:cs typeface="Apple Symbols"/>
              </a:rPr>
              <a:t>±</a:t>
            </a:r>
            <a:r>
              <a:rPr sz="1725" spc="-120" baseline="-24154" dirty="0">
                <a:latin typeface="Apple Symbols"/>
                <a:cs typeface="Apple Symbols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(</a:t>
            </a:r>
            <a:r>
              <a:rPr sz="2000" i="1" spc="35" dirty="0">
                <a:latin typeface="Times New Roman"/>
                <a:cs typeface="Times New Roman"/>
              </a:rPr>
              <a:t>x</a:t>
            </a:r>
            <a:r>
              <a:rPr sz="2000" spc="3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815"/>
              </a:spcBef>
            </a:pPr>
            <a:r>
              <a:rPr sz="2000" dirty="0">
                <a:latin typeface="Arial"/>
                <a:cs typeface="Arial"/>
              </a:rPr>
              <a:t>with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50" i="1" spc="110" dirty="0">
                <a:latin typeface="Arial"/>
                <a:cs typeface="Arial"/>
              </a:rPr>
              <a:t>τ</a:t>
            </a:r>
            <a:r>
              <a:rPr sz="2050" i="1" spc="-270" dirty="0">
                <a:latin typeface="Arial"/>
                <a:cs typeface="Arial"/>
              </a:rPr>
              <a:t> </a:t>
            </a:r>
            <a:r>
              <a:rPr sz="1725" i="1" baseline="-24154" dirty="0">
                <a:latin typeface="Times New Roman"/>
                <a:cs typeface="Times New Roman"/>
              </a:rPr>
              <a:t>y</a:t>
            </a:r>
            <a:r>
              <a:rPr sz="2050" i="1" dirty="0">
                <a:latin typeface="Arial"/>
                <a:cs typeface="Arial"/>
              </a:rPr>
              <a:t>ϕ</a:t>
            </a:r>
            <a:r>
              <a:rPr sz="1725" baseline="-24154" dirty="0">
                <a:latin typeface="Apple Symbols"/>
                <a:cs typeface="Apple Symbols"/>
              </a:rPr>
              <a:t>±</a:t>
            </a:r>
            <a:r>
              <a:rPr sz="1725" spc="-120" baseline="-24154" dirty="0">
                <a:latin typeface="Apple Symbols"/>
                <a:cs typeface="Apple Symbols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(</a:t>
            </a:r>
            <a:r>
              <a:rPr sz="2000" i="1" spc="60" dirty="0">
                <a:latin typeface="Times New Roman"/>
                <a:cs typeface="Times New Roman"/>
              </a:rPr>
              <a:t>x</a:t>
            </a:r>
            <a:r>
              <a:rPr sz="2000" spc="60" dirty="0">
                <a:latin typeface="Times New Roman"/>
                <a:cs typeface="Times New Roman"/>
              </a:rPr>
              <a:t>)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Apple Symbols"/>
                <a:cs typeface="Apple Symbols"/>
              </a:rPr>
              <a:t>=</a:t>
            </a:r>
            <a:r>
              <a:rPr sz="2000" spc="-155" dirty="0">
                <a:latin typeface="Apple Symbols"/>
                <a:cs typeface="Apple Symbols"/>
              </a:rPr>
              <a:t> </a:t>
            </a:r>
            <a:r>
              <a:rPr sz="2000" dirty="0">
                <a:latin typeface="Apple Symbols"/>
                <a:cs typeface="Apple Symbols"/>
              </a:rPr>
              <a:t>±</a:t>
            </a:r>
            <a:r>
              <a:rPr sz="2050" i="1" dirty="0">
                <a:latin typeface="Arial"/>
                <a:cs typeface="Arial"/>
              </a:rPr>
              <a:t>ϕ</a:t>
            </a:r>
            <a:r>
              <a:rPr sz="1725" baseline="-24154" dirty="0">
                <a:latin typeface="Apple Symbols"/>
                <a:cs typeface="Apple Symbols"/>
              </a:rPr>
              <a:t>±</a:t>
            </a:r>
            <a:r>
              <a:rPr sz="1725" spc="-127" baseline="-24154" dirty="0">
                <a:latin typeface="Apple Symbols"/>
                <a:cs typeface="Apple Symbols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(</a:t>
            </a:r>
            <a:r>
              <a:rPr sz="2000" i="1" spc="35" dirty="0">
                <a:latin typeface="Times New Roman"/>
                <a:cs typeface="Times New Roman"/>
              </a:rPr>
              <a:t>x</a:t>
            </a:r>
            <a:r>
              <a:rPr sz="2000" spc="3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22E5E636-9601-CF2B-6BA6-CE52D82E676B}"/>
              </a:ext>
            </a:extLst>
          </p:cNvPr>
          <p:cNvSpPr/>
          <p:nvPr/>
        </p:nvSpPr>
        <p:spPr>
          <a:xfrm>
            <a:off x="4081081" y="5472874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428" y="0"/>
                </a:lnTo>
              </a:path>
            </a:pathLst>
          </a:custGeom>
          <a:ln w="12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CE97AB38-C68F-660B-B147-8D9DB541CA41}"/>
              </a:ext>
            </a:extLst>
          </p:cNvPr>
          <p:cNvSpPr txBox="1"/>
          <p:nvPr/>
        </p:nvSpPr>
        <p:spPr>
          <a:xfrm>
            <a:off x="3696715" y="5438924"/>
            <a:ext cx="9144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spc="-50" dirty="0">
                <a:latin typeface="Times New Roman"/>
                <a:cs typeface="Times New Roman"/>
              </a:rPr>
              <a:t>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C53CF69-9DC7-907A-74BC-507469C9B01E}"/>
              </a:ext>
            </a:extLst>
          </p:cNvPr>
          <p:cNvSpPr txBox="1"/>
          <p:nvPr/>
        </p:nvSpPr>
        <p:spPr>
          <a:xfrm>
            <a:off x="4879185" y="5438924"/>
            <a:ext cx="9144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spc="-50" dirty="0">
                <a:latin typeface="Times New Roman"/>
                <a:cs typeface="Times New Roman"/>
              </a:rPr>
              <a:t>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234E9A12-186C-01F4-CFA2-EF4E761329DB}"/>
              </a:ext>
            </a:extLst>
          </p:cNvPr>
          <p:cNvSpPr txBox="1"/>
          <p:nvPr/>
        </p:nvSpPr>
        <p:spPr>
          <a:xfrm>
            <a:off x="4336796" y="5640092"/>
            <a:ext cx="9144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spc="-50" dirty="0">
                <a:latin typeface="Times New Roman"/>
                <a:cs typeface="Times New Roman"/>
              </a:rPr>
              <a:t>y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B84EAEEE-3C95-40E3-9E9D-F4AC68171E57}"/>
              </a:ext>
            </a:extLst>
          </p:cNvPr>
          <p:cNvSpPr txBox="1"/>
          <p:nvPr/>
        </p:nvSpPr>
        <p:spPr>
          <a:xfrm>
            <a:off x="668818" y="5258917"/>
            <a:ext cx="422148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204845" algn="l"/>
              </a:tabLst>
            </a:pPr>
            <a:r>
              <a:rPr sz="2000" dirty="0">
                <a:latin typeface="Arial"/>
                <a:cs typeface="Arial"/>
              </a:rPr>
              <a:t>3.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Bulk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model prescribes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i="1" spc="-50" dirty="0">
                <a:latin typeface="Times New Roman"/>
                <a:cs typeface="Times New Roman"/>
              </a:rPr>
              <a:t>v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spc="150" dirty="0">
                <a:latin typeface="Apple Symbols"/>
                <a:cs typeface="Apple Symbols"/>
              </a:rPr>
              <a:t>=</a:t>
            </a:r>
            <a:r>
              <a:rPr sz="2000" spc="-10" dirty="0">
                <a:latin typeface="Apple Symbols"/>
                <a:cs typeface="Apple Symbols"/>
              </a:rPr>
              <a:t> </a:t>
            </a:r>
            <a:r>
              <a:rPr sz="3000" baseline="34722" dirty="0">
                <a:latin typeface="Apple Symbols"/>
                <a:cs typeface="Apple Symbols"/>
              </a:rPr>
              <a:t>∂</a:t>
            </a:r>
            <a:r>
              <a:rPr sz="3000" i="1" baseline="34722" dirty="0">
                <a:latin typeface="Times New Roman"/>
                <a:cs typeface="Times New Roman"/>
              </a:rPr>
              <a:t>H</a:t>
            </a:r>
            <a:r>
              <a:rPr sz="3000" i="1" spc="577" baseline="34722" dirty="0">
                <a:latin typeface="Times New Roman"/>
                <a:cs typeface="Times New Roman"/>
              </a:rPr>
              <a:t> </a:t>
            </a:r>
            <a:r>
              <a:rPr sz="2000" spc="380" dirty="0">
                <a:latin typeface="Apple Symbols"/>
                <a:cs typeface="Apple Symbols"/>
              </a:rPr>
              <a:t>∝</a:t>
            </a:r>
            <a:r>
              <a:rPr sz="2000" spc="-420" dirty="0">
                <a:latin typeface="Apple Symbols"/>
                <a:cs typeface="Apple Symbols"/>
              </a:rPr>
              <a:t> </a:t>
            </a:r>
            <a:r>
              <a:rPr sz="2050" i="1" spc="60" dirty="0">
                <a:latin typeface="Arial"/>
                <a:cs typeface="Arial"/>
              </a:rPr>
              <a:t>τ</a:t>
            </a:r>
            <a:endParaRPr sz="2050">
              <a:latin typeface="Arial"/>
              <a:cs typeface="Arial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0F6E6EA4-2DF5-5B65-483F-75CCACA1B4D9}"/>
              </a:ext>
            </a:extLst>
          </p:cNvPr>
          <p:cNvSpPr txBox="1"/>
          <p:nvPr/>
        </p:nvSpPr>
        <p:spPr>
          <a:xfrm>
            <a:off x="4080764" y="5469101"/>
            <a:ext cx="2609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Apple Symbols"/>
                <a:cs typeface="Apple Symbols"/>
              </a:rPr>
              <a:t>∂</a:t>
            </a:r>
            <a:r>
              <a:rPr sz="2000" i="1" spc="-25" dirty="0">
                <a:latin typeface="Times New Roman"/>
                <a:cs typeface="Times New Roman"/>
              </a:rPr>
              <a:t>k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8">
            <a:extLst>
              <a:ext uri="{FF2B5EF4-FFF2-40B4-BE49-F238E27FC236}">
                <a16:creationId xmlns:a16="http://schemas.microsoft.com/office/drawing/2014/main" id="{7B8C7F12-CDAF-18DF-0CD4-7F24F0BB1451}"/>
              </a:ext>
            </a:extLst>
          </p:cNvPr>
          <p:cNvGrpSpPr/>
          <p:nvPr/>
        </p:nvGrpSpPr>
        <p:grpSpPr>
          <a:xfrm>
            <a:off x="4184903" y="4468367"/>
            <a:ext cx="3197860" cy="2085339"/>
            <a:chOff x="4184903" y="4468367"/>
            <a:chExt cx="3197860" cy="2085339"/>
          </a:xfrm>
        </p:grpSpPr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20F4F794-D7CE-B02F-28AF-972FA6A1EE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9" y="4468367"/>
              <a:ext cx="2048255" cy="2084832"/>
            </a:xfrm>
            <a:prstGeom prst="rect">
              <a:avLst/>
            </a:prstGeom>
          </p:spPr>
        </p:pic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DB52C6B0-4FB7-413B-D4C1-7AB4826B6DE3}"/>
                </a:ext>
              </a:extLst>
            </p:cNvPr>
            <p:cNvSpPr/>
            <p:nvPr/>
          </p:nvSpPr>
          <p:spPr>
            <a:xfrm>
              <a:off x="4184903" y="5690615"/>
              <a:ext cx="1606550" cy="500380"/>
            </a:xfrm>
            <a:custGeom>
              <a:avLst/>
              <a:gdLst/>
              <a:ahLst/>
              <a:cxnLst/>
              <a:rect l="l" t="t" r="r" b="b"/>
              <a:pathLst>
                <a:path w="1606550" h="500379">
                  <a:moveTo>
                    <a:pt x="1491969" y="38310"/>
                  </a:moveTo>
                  <a:lnTo>
                    <a:pt x="0" y="463296"/>
                  </a:lnTo>
                  <a:lnTo>
                    <a:pt x="12192" y="499872"/>
                  </a:lnTo>
                  <a:lnTo>
                    <a:pt x="1502278" y="75423"/>
                  </a:lnTo>
                  <a:lnTo>
                    <a:pt x="1491969" y="38310"/>
                  </a:lnTo>
                  <a:close/>
                </a:path>
                <a:path w="1606550" h="500379">
                  <a:moveTo>
                    <a:pt x="1596172" y="33528"/>
                  </a:moveTo>
                  <a:lnTo>
                    <a:pt x="1508760" y="33528"/>
                  </a:lnTo>
                  <a:lnTo>
                    <a:pt x="1520952" y="70104"/>
                  </a:lnTo>
                  <a:lnTo>
                    <a:pt x="1502278" y="75423"/>
                  </a:lnTo>
                  <a:lnTo>
                    <a:pt x="1511808" y="109728"/>
                  </a:lnTo>
                  <a:lnTo>
                    <a:pt x="1596172" y="33528"/>
                  </a:lnTo>
                  <a:close/>
                </a:path>
                <a:path w="1606550" h="500379">
                  <a:moveTo>
                    <a:pt x="1508760" y="33528"/>
                  </a:moveTo>
                  <a:lnTo>
                    <a:pt x="1491969" y="38310"/>
                  </a:lnTo>
                  <a:lnTo>
                    <a:pt x="1502278" y="75423"/>
                  </a:lnTo>
                  <a:lnTo>
                    <a:pt x="1520952" y="70104"/>
                  </a:lnTo>
                  <a:lnTo>
                    <a:pt x="1508760" y="33528"/>
                  </a:lnTo>
                  <a:close/>
                </a:path>
                <a:path w="1606550" h="500379">
                  <a:moveTo>
                    <a:pt x="1481328" y="0"/>
                  </a:moveTo>
                  <a:lnTo>
                    <a:pt x="1491969" y="38310"/>
                  </a:lnTo>
                  <a:lnTo>
                    <a:pt x="1508760" y="33528"/>
                  </a:lnTo>
                  <a:lnTo>
                    <a:pt x="1596172" y="33528"/>
                  </a:lnTo>
                  <a:lnTo>
                    <a:pt x="1606296" y="24384"/>
                  </a:lnTo>
                  <a:lnTo>
                    <a:pt x="14813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1">
            <a:extLst>
              <a:ext uri="{FF2B5EF4-FFF2-40B4-BE49-F238E27FC236}">
                <a16:creationId xmlns:a16="http://schemas.microsoft.com/office/drawing/2014/main" id="{35600973-A86A-0081-9D70-B9AF22645664}"/>
              </a:ext>
            </a:extLst>
          </p:cNvPr>
          <p:cNvSpPr txBox="1"/>
          <p:nvPr/>
        </p:nvSpPr>
        <p:spPr>
          <a:xfrm>
            <a:off x="377443" y="5970523"/>
            <a:ext cx="3418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protected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edge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robust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 result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fragile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772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044AEA4F-521D-241B-3288-161EF324BB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012" y="1447800"/>
            <a:ext cx="5366503" cy="4024840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2208AB90-DAC9-8AB3-3C77-9A3242A9F4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8304" y="404875"/>
            <a:ext cx="46323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Level</a:t>
            </a:r>
            <a:r>
              <a:rPr sz="3200" spc="-3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ordering</a:t>
            </a:r>
            <a:r>
              <a:rPr sz="3200" spc="-3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in</a:t>
            </a:r>
            <a:r>
              <a:rPr sz="3200" spc="-25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Bi</a:t>
            </a:r>
            <a:r>
              <a:rPr sz="3150" spc="-15" baseline="-21164" dirty="0">
                <a:solidFill>
                  <a:srgbClr val="0000CC"/>
                </a:solidFill>
              </a:rPr>
              <a:t>2</a:t>
            </a:r>
            <a:r>
              <a:rPr sz="3200" spc="-10" dirty="0">
                <a:solidFill>
                  <a:srgbClr val="0000CC"/>
                </a:solidFill>
              </a:rPr>
              <a:t>Se</a:t>
            </a:r>
            <a:r>
              <a:rPr sz="3150" spc="-15" baseline="-21164" dirty="0">
                <a:solidFill>
                  <a:srgbClr val="0000CC"/>
                </a:solidFill>
              </a:rPr>
              <a:t>3</a:t>
            </a:r>
            <a:endParaRPr sz="3150" baseline="-21164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16578D3-3E62-9028-35FB-F410E515ACD7}"/>
              </a:ext>
            </a:extLst>
          </p:cNvPr>
          <p:cNvSpPr txBox="1"/>
          <p:nvPr/>
        </p:nvSpPr>
        <p:spPr>
          <a:xfrm>
            <a:off x="700531" y="5702300"/>
            <a:ext cx="493776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9455">
              <a:lnSpc>
                <a:spcPct val="100000"/>
              </a:lnSpc>
              <a:spcBef>
                <a:spcPts val="100"/>
              </a:spcBef>
              <a:tabLst>
                <a:tab pos="1752600" algn="l"/>
                <a:tab pos="2853055" algn="l"/>
                <a:tab pos="3779520" algn="l"/>
              </a:tabLst>
            </a:pPr>
            <a:r>
              <a:rPr sz="1800" spc="-10" dirty="0">
                <a:latin typeface="Arial"/>
                <a:cs typeface="Arial"/>
              </a:rPr>
              <a:t>atoms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bonds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parity</a:t>
            </a:r>
            <a:r>
              <a:rPr sz="1800" dirty="0">
                <a:latin typeface="Arial"/>
                <a:cs typeface="Arial"/>
              </a:rPr>
              <a:t>	crystal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field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  <a:tabLst>
                <a:tab pos="1577340" algn="l"/>
              </a:tabLst>
            </a:pPr>
            <a:r>
              <a:rPr sz="1800" dirty="0">
                <a:latin typeface="Arial"/>
                <a:cs typeface="Arial"/>
              </a:rPr>
              <a:t>H.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Zhang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al</a:t>
            </a:r>
            <a:r>
              <a:rPr sz="1800" dirty="0">
                <a:latin typeface="Arial"/>
                <a:cs typeface="Arial"/>
              </a:rPr>
              <a:t>	(Shoucheng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Zhang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group,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2009)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6C8B59F-F3D8-23A0-F084-E2D943B9C7FE}"/>
              </a:ext>
            </a:extLst>
          </p:cNvPr>
          <p:cNvSpPr txBox="1"/>
          <p:nvPr/>
        </p:nvSpPr>
        <p:spPr>
          <a:xfrm>
            <a:off x="6055867" y="5702300"/>
            <a:ext cx="954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spin</a:t>
            </a:r>
            <a:r>
              <a:rPr sz="1800" spc="-20" dirty="0">
                <a:latin typeface="Arial"/>
                <a:cs typeface="Arial"/>
              </a:rPr>
              <a:t> orbit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2927F4F-2419-C8F6-319D-7AE81B81BD03}"/>
              </a:ext>
            </a:extLst>
          </p:cNvPr>
          <p:cNvSpPr/>
          <p:nvPr/>
        </p:nvSpPr>
        <p:spPr>
          <a:xfrm>
            <a:off x="3398710" y="115138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018" y="0"/>
                </a:lnTo>
              </a:path>
            </a:pathLst>
          </a:custGeom>
          <a:ln w="150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BB041C2-F2CF-90B3-A03D-F37F33D77ECD}"/>
              </a:ext>
            </a:extLst>
          </p:cNvPr>
          <p:cNvSpPr txBox="1"/>
          <p:nvPr/>
        </p:nvSpPr>
        <p:spPr>
          <a:xfrm>
            <a:off x="612140" y="1093723"/>
            <a:ext cx="3189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1910" algn="l"/>
              </a:tabLst>
            </a:pPr>
            <a:r>
              <a:rPr sz="2400" dirty="0">
                <a:latin typeface="Arial"/>
                <a:cs typeface="Arial"/>
              </a:rPr>
              <a:t>Layered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structure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i="1" spc="60" dirty="0">
                <a:latin typeface="Times New Roman"/>
                <a:cs typeface="Times New Roman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3</a:t>
            </a:r>
            <a:r>
              <a:rPr sz="2400" i="1" spc="60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8">
            <a:extLst>
              <a:ext uri="{FF2B5EF4-FFF2-40B4-BE49-F238E27FC236}">
                <a16:creationId xmlns:a16="http://schemas.microsoft.com/office/drawing/2014/main" id="{6FD6D341-23AF-9C96-197D-008CA32DB637}"/>
              </a:ext>
            </a:extLst>
          </p:cNvPr>
          <p:cNvGrpSpPr/>
          <p:nvPr/>
        </p:nvGrpSpPr>
        <p:grpSpPr>
          <a:xfrm>
            <a:off x="4619244" y="2485644"/>
            <a:ext cx="2868295" cy="1277620"/>
            <a:chOff x="4619244" y="2485644"/>
            <a:chExt cx="2868295" cy="1277620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986F9C33-510A-8649-CA96-05F69D5D1F72}"/>
                </a:ext>
              </a:extLst>
            </p:cNvPr>
            <p:cNvSpPr/>
            <p:nvPr/>
          </p:nvSpPr>
          <p:spPr>
            <a:xfrm>
              <a:off x="4648199" y="2514599"/>
              <a:ext cx="2514600" cy="1219200"/>
            </a:xfrm>
            <a:custGeom>
              <a:avLst/>
              <a:gdLst/>
              <a:ahLst/>
              <a:cxnLst/>
              <a:rect l="l" t="t" r="r" b="b"/>
              <a:pathLst>
                <a:path w="2514600" h="1219200">
                  <a:moveTo>
                    <a:pt x="0" y="0"/>
                  </a:moveTo>
                  <a:lnTo>
                    <a:pt x="0" y="1219200"/>
                  </a:lnTo>
                  <a:lnTo>
                    <a:pt x="2514600" y="1219200"/>
                  </a:lnTo>
                  <a:lnTo>
                    <a:pt x="2514600" y="0"/>
                  </a:lnTo>
                  <a:lnTo>
                    <a:pt x="0" y="0"/>
                  </a:lnTo>
                  <a:close/>
                </a:path>
              </a:pathLst>
            </a:custGeom>
            <a:ln w="57911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A0E3872E-76CC-A325-CB4E-4311A9410245}"/>
                </a:ext>
              </a:extLst>
            </p:cNvPr>
            <p:cNvSpPr/>
            <p:nvPr/>
          </p:nvSpPr>
          <p:spPr>
            <a:xfrm>
              <a:off x="7239000" y="2514599"/>
              <a:ext cx="228600" cy="1219200"/>
            </a:xfrm>
            <a:custGeom>
              <a:avLst/>
              <a:gdLst/>
              <a:ahLst/>
              <a:cxnLst/>
              <a:rect l="l" t="t" r="r" b="b"/>
              <a:pathLst>
                <a:path w="228600" h="1219200">
                  <a:moveTo>
                    <a:pt x="0" y="0"/>
                  </a:moveTo>
                  <a:lnTo>
                    <a:pt x="44624" y="8000"/>
                  </a:lnTo>
                  <a:lnTo>
                    <a:pt x="80390" y="29717"/>
                  </a:lnTo>
                  <a:lnTo>
                    <a:pt x="104155" y="61721"/>
                  </a:lnTo>
                  <a:lnTo>
                    <a:pt x="112775" y="100584"/>
                  </a:lnTo>
                  <a:lnTo>
                    <a:pt x="112775" y="509015"/>
                  </a:lnTo>
                  <a:lnTo>
                    <a:pt x="121872" y="547877"/>
                  </a:lnTo>
                  <a:lnTo>
                    <a:pt x="146685" y="579881"/>
                  </a:lnTo>
                  <a:lnTo>
                    <a:pt x="183499" y="601598"/>
                  </a:lnTo>
                  <a:lnTo>
                    <a:pt x="228600" y="609600"/>
                  </a:lnTo>
                  <a:lnTo>
                    <a:pt x="183499" y="617601"/>
                  </a:lnTo>
                  <a:lnTo>
                    <a:pt x="146685" y="639317"/>
                  </a:lnTo>
                  <a:lnTo>
                    <a:pt x="121872" y="671321"/>
                  </a:lnTo>
                  <a:lnTo>
                    <a:pt x="112775" y="710184"/>
                  </a:lnTo>
                  <a:lnTo>
                    <a:pt x="112775" y="1118615"/>
                  </a:lnTo>
                  <a:lnTo>
                    <a:pt x="104155" y="1157477"/>
                  </a:lnTo>
                  <a:lnTo>
                    <a:pt x="80390" y="1189481"/>
                  </a:lnTo>
                  <a:lnTo>
                    <a:pt x="44624" y="1211198"/>
                  </a:lnTo>
                  <a:lnTo>
                    <a:pt x="0" y="1219200"/>
                  </a:lnTo>
                </a:path>
              </a:pathLst>
            </a:custGeom>
            <a:ln w="39623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08A66C62-C68D-86D5-B969-3CDF5014C713}"/>
              </a:ext>
            </a:extLst>
          </p:cNvPr>
          <p:cNvSpPr txBox="1"/>
          <p:nvPr/>
        </p:nvSpPr>
        <p:spPr>
          <a:xfrm>
            <a:off x="7668259" y="2846323"/>
            <a:ext cx="941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band </a:t>
            </a:r>
            <a:r>
              <a:rPr sz="1800" spc="-10" dirty="0">
                <a:latin typeface="Arial"/>
                <a:cs typeface="Arial"/>
              </a:rPr>
              <a:t>inversion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825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299DEAB-CD4A-DECA-0E2F-B807B9EE5B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8992" y="404875"/>
            <a:ext cx="42926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Bi</a:t>
            </a:r>
            <a:r>
              <a:rPr sz="3150" baseline="-21164" dirty="0">
                <a:solidFill>
                  <a:srgbClr val="0000CC"/>
                </a:solidFill>
              </a:rPr>
              <a:t>2</a:t>
            </a:r>
            <a:r>
              <a:rPr sz="3200" dirty="0">
                <a:solidFill>
                  <a:srgbClr val="0000CC"/>
                </a:solidFill>
              </a:rPr>
              <a:t>Se</a:t>
            </a:r>
            <a:r>
              <a:rPr sz="3150" baseline="-21164" dirty="0">
                <a:solidFill>
                  <a:srgbClr val="0000CC"/>
                </a:solidFill>
              </a:rPr>
              <a:t>3</a:t>
            </a:r>
            <a:r>
              <a:rPr sz="3150" spc="427" baseline="-21164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as</a:t>
            </a:r>
            <a:r>
              <a:rPr sz="3200" spc="-2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TI</a:t>
            </a:r>
            <a:r>
              <a:rPr sz="3200" spc="-20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Prototype</a:t>
            </a:r>
            <a:endParaRPr sz="320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F364433-BF13-EB12-F2F1-5EC7478EF9E7}"/>
              </a:ext>
            </a:extLst>
          </p:cNvPr>
          <p:cNvSpPr txBox="1"/>
          <p:nvPr/>
        </p:nvSpPr>
        <p:spPr>
          <a:xfrm>
            <a:off x="840739" y="1127252"/>
            <a:ext cx="7084059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Eigh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bulk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reversal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invariant momenta: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50" dirty="0">
                <a:latin typeface="Apple Symbols"/>
                <a:cs typeface="Apple Symbols"/>
              </a:rPr>
              <a:t>Γ</a:t>
            </a:r>
            <a:r>
              <a:rPr sz="1800" spc="15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F(3),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L(3).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800">
              <a:latin typeface="Arial"/>
              <a:cs typeface="Arial"/>
            </a:endParaRPr>
          </a:p>
          <a:p>
            <a:pPr marL="12700" marR="523240">
              <a:lnSpc>
                <a:spcPts val="2140"/>
              </a:lnSpc>
            </a:pPr>
            <a:r>
              <a:rPr sz="1800" dirty="0">
                <a:latin typeface="Arial"/>
                <a:cs typeface="Arial"/>
              </a:rPr>
              <a:t>Band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inversion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confined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small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momenta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310" dirty="0">
                <a:latin typeface="Apple Symbols"/>
                <a:cs typeface="Apple Symbols"/>
              </a:rPr>
              <a:t>Γ</a:t>
            </a:r>
            <a:r>
              <a:rPr sz="1800" spc="-114" dirty="0">
                <a:latin typeface="Apple Symbols"/>
                <a:cs typeface="Apple Symbols"/>
              </a:rPr>
              <a:t> </a:t>
            </a:r>
            <a:r>
              <a:rPr sz="1800" spc="-10" dirty="0">
                <a:latin typeface="Arial"/>
                <a:cs typeface="Arial"/>
              </a:rPr>
              <a:t>(occupied </a:t>
            </a:r>
            <a:r>
              <a:rPr sz="1800" dirty="0">
                <a:latin typeface="Arial"/>
                <a:cs typeface="Arial"/>
              </a:rPr>
              <a:t>bands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“buried”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seven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TRIM).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50"/>
              </a:spcBef>
            </a:pPr>
            <a:r>
              <a:rPr sz="1800" dirty="0">
                <a:latin typeface="Arial"/>
                <a:cs typeface="Arial"/>
              </a:rPr>
              <a:t>Hasan/Cava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(2009)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D1708140-0F46-8240-17ED-A65F20D19A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819400"/>
            <a:ext cx="2859024" cy="321868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977D4553-3BBA-A5AE-73AC-2A19CC441CFA}"/>
              </a:ext>
            </a:extLst>
          </p:cNvPr>
          <p:cNvSpPr txBox="1"/>
          <p:nvPr/>
        </p:nvSpPr>
        <p:spPr>
          <a:xfrm>
            <a:off x="1907539" y="6046723"/>
            <a:ext cx="398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ARPES: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Single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symmetry-protected </a:t>
            </a:r>
            <a:r>
              <a:rPr sz="1800" dirty="0">
                <a:latin typeface="Arial"/>
                <a:cs typeface="Arial"/>
              </a:rPr>
              <a:t>Dirac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measured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(001)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face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6F02EB52-8C38-E50A-D95B-060B1E3B7C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2895600"/>
            <a:ext cx="2949725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84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A758C4B7-D33B-BDB5-FA60-8A043F62116F}"/>
              </a:ext>
            </a:extLst>
          </p:cNvPr>
          <p:cNvSpPr txBox="1"/>
          <p:nvPr/>
        </p:nvSpPr>
        <p:spPr>
          <a:xfrm>
            <a:off x="2148332" y="865123"/>
            <a:ext cx="162813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040" algn="r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Graphene</a:t>
            </a:r>
            <a:endParaRPr sz="1800">
              <a:latin typeface="Arial"/>
              <a:cs typeface="Arial"/>
            </a:endParaRPr>
          </a:p>
          <a:p>
            <a:pPr marL="12700" marR="5080" indent="280035" algn="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Pairs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DP’s </a:t>
            </a:r>
            <a:r>
              <a:rPr sz="1800" dirty="0">
                <a:latin typeface="Arial"/>
                <a:cs typeface="Arial"/>
              </a:rPr>
              <a:t>(chiral</a:t>
            </a:r>
            <a:r>
              <a:rPr sz="1800" spc="-10" dirty="0">
                <a:latin typeface="Arial"/>
                <a:cs typeface="Arial"/>
              </a:rPr>
              <a:t> partners)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BE82C63-A534-C1AB-DBEC-9C3DE0747419}"/>
              </a:ext>
            </a:extLst>
          </p:cNvPr>
          <p:cNvSpPr txBox="1"/>
          <p:nvPr/>
        </p:nvSpPr>
        <p:spPr>
          <a:xfrm>
            <a:off x="4156964" y="865123"/>
            <a:ext cx="27546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Topological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Insulator</a:t>
            </a:r>
            <a:endParaRPr sz="18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Single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DP</a:t>
            </a:r>
            <a:endParaRPr sz="18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(partner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opposite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face)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35D0235-8E8C-7758-3B76-58DC701612EF}"/>
              </a:ext>
            </a:extLst>
          </p:cNvPr>
          <p:cNvSpPr txBox="1"/>
          <p:nvPr/>
        </p:nvSpPr>
        <p:spPr>
          <a:xfrm>
            <a:off x="739140" y="2084323"/>
            <a:ext cx="3143250" cy="174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Gapped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T-preserving</a:t>
            </a:r>
            <a:endParaRPr sz="1800">
              <a:latin typeface="Arial"/>
              <a:cs typeface="Arial"/>
            </a:endParaRPr>
          </a:p>
          <a:p>
            <a:pPr marL="763270">
              <a:lnSpc>
                <a:spcPct val="100000"/>
              </a:lnSpc>
              <a:spcBef>
                <a:spcPts val="20"/>
              </a:spcBef>
            </a:pPr>
            <a:r>
              <a:rPr sz="1800" spc="135" dirty="0">
                <a:latin typeface="Apple Symbols"/>
                <a:cs typeface="Apple Symbols"/>
              </a:rPr>
              <a:t>σ</a:t>
            </a:r>
            <a:r>
              <a:rPr sz="1800" spc="202" baseline="-23148" dirty="0">
                <a:latin typeface="Arial"/>
                <a:cs typeface="Arial"/>
              </a:rPr>
              <a:t>z</a:t>
            </a:r>
            <a:r>
              <a:rPr sz="1800" spc="209" baseline="-23148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potential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(breaks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P)</a:t>
            </a:r>
            <a:endParaRPr sz="1800">
              <a:latin typeface="Arial"/>
              <a:cs typeface="Arial"/>
            </a:endParaRPr>
          </a:p>
          <a:p>
            <a:pPr marL="330200" marR="109855" indent="-292735">
              <a:lnSpc>
                <a:spcPct val="100000"/>
              </a:lnSpc>
              <a:spcBef>
                <a:spcPts val="1660"/>
              </a:spcBef>
            </a:pPr>
            <a:r>
              <a:rPr sz="1800" dirty="0">
                <a:latin typeface="Arial"/>
                <a:cs typeface="Arial"/>
              </a:rPr>
              <a:t>Spin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valley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degeneracies </a:t>
            </a:r>
            <a:r>
              <a:rPr sz="1800" dirty="0">
                <a:latin typeface="Arial"/>
                <a:cs typeface="Arial"/>
              </a:rPr>
              <a:t>hide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half-</a:t>
            </a:r>
            <a:r>
              <a:rPr sz="1800" dirty="0">
                <a:latin typeface="Arial"/>
                <a:cs typeface="Arial"/>
              </a:rPr>
              <a:t>integral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QHE</a:t>
            </a:r>
            <a:endParaRPr sz="1800">
              <a:latin typeface="Arial"/>
              <a:cs typeface="Arial"/>
            </a:endParaRPr>
          </a:p>
          <a:p>
            <a:pPr marL="1345565">
              <a:lnSpc>
                <a:spcPct val="100000"/>
              </a:lnSpc>
              <a:spcBef>
                <a:spcPts val="1030"/>
              </a:spcBef>
            </a:pPr>
            <a:r>
              <a:rPr sz="1800" i="1" dirty="0">
                <a:latin typeface="Times New Roman"/>
                <a:cs typeface="Times New Roman"/>
              </a:rPr>
              <a:t>h</a:t>
            </a:r>
            <a:r>
              <a:rPr sz="1800" i="1" spc="-90" dirty="0">
                <a:latin typeface="Times New Roman"/>
                <a:cs typeface="Times New Roman"/>
              </a:rPr>
              <a:t> </a:t>
            </a:r>
            <a:r>
              <a:rPr sz="1800" spc="140" dirty="0">
                <a:latin typeface="Apple Symbols"/>
                <a:cs typeface="Apple Symbols"/>
              </a:rPr>
              <a:t>=</a:t>
            </a:r>
            <a:r>
              <a:rPr sz="1800" spc="-204" dirty="0">
                <a:latin typeface="Apple Symbols"/>
                <a:cs typeface="Apple Symbols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v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 </a:t>
            </a:r>
            <a:r>
              <a:rPr sz="1800" spc="-340" dirty="0">
                <a:latin typeface="Apple Symbols"/>
                <a:cs typeface="Apple Symbols"/>
              </a:rPr>
              <a:t>⋅</a:t>
            </a:r>
            <a:r>
              <a:rPr sz="1800" spc="-95" dirty="0">
                <a:latin typeface="Apple Symbols"/>
                <a:cs typeface="Apple Symbols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p</a:t>
            </a:r>
            <a:r>
              <a:rPr sz="1800" i="1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(helical)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059AB41-17D3-5DD1-ECAC-21D6CBE1E89D}"/>
              </a:ext>
            </a:extLst>
          </p:cNvPr>
          <p:cNvSpPr txBox="1"/>
          <p:nvPr/>
        </p:nvSpPr>
        <p:spPr>
          <a:xfrm>
            <a:off x="4269740" y="2130044"/>
            <a:ext cx="316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Ungapped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T-</a:t>
            </a:r>
            <a:r>
              <a:rPr sz="1800" spc="-10" dirty="0">
                <a:latin typeface="Arial"/>
                <a:cs typeface="Arial"/>
              </a:rPr>
              <a:t>preserving </a:t>
            </a:r>
            <a:r>
              <a:rPr sz="1800" dirty="0">
                <a:latin typeface="Arial"/>
                <a:cs typeface="Arial"/>
              </a:rPr>
              <a:t>(protected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Kramers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pair)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F12E5169-BEE1-8C57-36BA-2E9944FAD585}"/>
              </a:ext>
            </a:extLst>
          </p:cNvPr>
          <p:cNvSpPr txBox="1"/>
          <p:nvPr/>
        </p:nvSpPr>
        <p:spPr>
          <a:xfrm>
            <a:off x="4239259" y="2892044"/>
            <a:ext cx="3623945" cy="319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Odd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half-</a:t>
            </a:r>
            <a:r>
              <a:rPr sz="1800" dirty="0">
                <a:latin typeface="Arial"/>
                <a:cs typeface="Arial"/>
              </a:rPr>
              <a:t>integral </a:t>
            </a:r>
            <a:r>
              <a:rPr sz="1800" spc="-25" dirty="0">
                <a:latin typeface="Arial"/>
                <a:cs typeface="Arial"/>
              </a:rPr>
              <a:t>QHE</a:t>
            </a:r>
            <a:endParaRPr sz="18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single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(TI=1/4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graphene)</a:t>
            </a:r>
            <a:endParaRPr sz="180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715"/>
              </a:spcBef>
            </a:pPr>
            <a:r>
              <a:rPr sz="1800" i="1" dirty="0">
                <a:latin typeface="Times New Roman"/>
                <a:cs typeface="Times New Roman"/>
              </a:rPr>
              <a:t>h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spc="135" dirty="0">
                <a:latin typeface="Apple Symbols"/>
                <a:cs typeface="Apple Symbols"/>
              </a:rPr>
              <a:t>=</a:t>
            </a:r>
            <a:r>
              <a:rPr sz="1800" spc="-200" dirty="0">
                <a:latin typeface="Apple Symbols"/>
                <a:cs typeface="Apple Symbols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v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spc="-665" dirty="0">
                <a:latin typeface="Times New Roman"/>
                <a:cs typeface="Times New Roman"/>
              </a:rPr>
              <a:t>n</a:t>
            </a:r>
            <a:r>
              <a:rPr sz="2700" baseline="3086" dirty="0">
                <a:latin typeface="Times New Roman"/>
                <a:cs typeface="Times New Roman"/>
              </a:rPr>
              <a:t>ˆ</a:t>
            </a:r>
            <a:r>
              <a:rPr sz="2700" spc="-179" baseline="3086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Apple Symbols"/>
                <a:cs typeface="Apple Symbols"/>
              </a:rPr>
              <a:t>⋅</a:t>
            </a:r>
            <a:r>
              <a:rPr sz="1850" i="1" spc="-12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 </a:t>
            </a:r>
            <a:r>
              <a:rPr sz="1800" spc="135" dirty="0">
                <a:latin typeface="Apple Symbols"/>
                <a:cs typeface="Apple Symbols"/>
              </a:rPr>
              <a:t>×</a:t>
            </a:r>
            <a:r>
              <a:rPr sz="1800" spc="-80" dirty="0">
                <a:latin typeface="Apple Symbols"/>
                <a:cs typeface="Apple Symbols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p</a:t>
            </a:r>
            <a:r>
              <a:rPr sz="1800" i="1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(twisted, </a:t>
            </a:r>
            <a:r>
              <a:rPr sz="1800" spc="-10" dirty="0">
                <a:latin typeface="Arial"/>
                <a:cs typeface="Arial"/>
              </a:rPr>
              <a:t>chiral)</a:t>
            </a:r>
            <a:endParaRPr sz="1800">
              <a:latin typeface="Arial"/>
              <a:cs typeface="Arial"/>
            </a:endParaRPr>
          </a:p>
          <a:p>
            <a:pPr marL="42545" marR="5080">
              <a:lnSpc>
                <a:spcPct val="100000"/>
              </a:lnSpc>
              <a:spcBef>
                <a:spcPts val="1645"/>
              </a:spcBef>
            </a:pPr>
            <a:r>
              <a:rPr sz="1800" spc="-10" dirty="0">
                <a:latin typeface="Arial"/>
                <a:cs typeface="Arial"/>
              </a:rPr>
              <a:t>Face-</a:t>
            </a:r>
            <a:r>
              <a:rPr sz="1800" dirty="0">
                <a:latin typeface="Arial"/>
                <a:cs typeface="Arial"/>
              </a:rPr>
              <a:t>dependent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spectra: </a:t>
            </a:r>
            <a:r>
              <a:rPr sz="1800" dirty="0">
                <a:latin typeface="Arial"/>
                <a:cs typeface="Arial"/>
              </a:rPr>
              <a:t>topological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continuity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faces</a:t>
            </a:r>
            <a:endParaRPr sz="1800">
              <a:latin typeface="Arial"/>
              <a:cs typeface="Arial"/>
            </a:endParaRPr>
          </a:p>
          <a:p>
            <a:pPr marL="42545" marR="917575">
              <a:lnSpc>
                <a:spcPct val="1389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Strong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hexagonal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warping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~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  <a:p>
            <a:pPr marL="76200" marR="705485" indent="-64135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latin typeface="Arial"/>
                <a:cs typeface="Arial"/>
              </a:rPr>
              <a:t>Weak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antilocalization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both </a:t>
            </a:r>
            <a:r>
              <a:rPr sz="1800" dirty="0">
                <a:latin typeface="Arial"/>
                <a:cs typeface="Arial"/>
              </a:rPr>
              <a:t>surface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bulk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channels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805AB2BA-A7DC-547B-457C-841B82EA4012}"/>
              </a:ext>
            </a:extLst>
          </p:cNvPr>
          <p:cNvSpPr txBox="1"/>
          <p:nvPr/>
        </p:nvSpPr>
        <p:spPr>
          <a:xfrm>
            <a:off x="353059" y="4583684"/>
            <a:ext cx="3426460" cy="12293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1800" dirty="0">
                <a:latin typeface="Arial"/>
                <a:cs typeface="Arial"/>
              </a:rPr>
              <a:t>Weak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trigonal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warping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~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R="41275" algn="r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latin typeface="Arial"/>
                <a:cs typeface="Arial"/>
              </a:rPr>
              <a:t>Small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quantum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corrections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9B02DFFD-EF08-0465-0013-1C343CA9E92C}"/>
              </a:ext>
            </a:extLst>
          </p:cNvPr>
          <p:cNvSpPr txBox="1"/>
          <p:nvPr/>
        </p:nvSpPr>
        <p:spPr>
          <a:xfrm>
            <a:off x="3367532" y="4065523"/>
            <a:ext cx="4070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N/A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487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6201443-68A6-FB35-B6D8-771FB935BA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508" y="709675"/>
            <a:ext cx="706183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Topological</a:t>
            </a:r>
            <a:r>
              <a:rPr sz="3200" spc="-50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Insulator</a:t>
            </a:r>
            <a:r>
              <a:rPr sz="3200" spc="-45" dirty="0">
                <a:solidFill>
                  <a:srgbClr val="0000CC"/>
                </a:solidFill>
              </a:rPr>
              <a:t> </a:t>
            </a:r>
            <a:r>
              <a:rPr sz="3200" dirty="0">
                <a:solidFill>
                  <a:srgbClr val="0000CC"/>
                </a:solidFill>
              </a:rPr>
              <a:t>Surface</a:t>
            </a:r>
            <a:r>
              <a:rPr sz="3200" spc="-50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States</a:t>
            </a:r>
            <a:endParaRPr sz="320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042AF53-55CE-3C58-2D10-C068A35694EC}"/>
              </a:ext>
            </a:extLst>
          </p:cNvPr>
          <p:cNvSpPr txBox="1"/>
          <p:nvPr/>
        </p:nvSpPr>
        <p:spPr>
          <a:xfrm>
            <a:off x="828039" y="1471676"/>
            <a:ext cx="7114540" cy="473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Bulk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Boundary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Correspondence:</a:t>
            </a:r>
            <a:endParaRPr sz="2400">
              <a:latin typeface="Arial"/>
              <a:cs typeface="Arial"/>
            </a:endParaRPr>
          </a:p>
          <a:p>
            <a:pPr marL="101600" marR="295275">
              <a:lnSpc>
                <a:spcPts val="2860"/>
              </a:lnSpc>
              <a:spcBef>
                <a:spcPts val="110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properties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determined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bulk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symmetries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joined</a:t>
            </a:r>
            <a:endParaRPr sz="2400">
              <a:latin typeface="Arial"/>
              <a:cs typeface="Arial"/>
            </a:endParaRPr>
          </a:p>
          <a:p>
            <a:pPr marL="101600">
              <a:lnSpc>
                <a:spcPts val="2785"/>
              </a:lnSpc>
            </a:pPr>
            <a:r>
              <a:rPr sz="2400" dirty="0">
                <a:latin typeface="Arial"/>
                <a:cs typeface="Arial"/>
              </a:rPr>
              <a:t>at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interface.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(i.e.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mass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reversal)</a:t>
            </a:r>
            <a:endParaRPr sz="2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1105"/>
              </a:spcBef>
            </a:pPr>
            <a:r>
              <a:rPr sz="2400" b="1" dirty="0">
                <a:latin typeface="Arial"/>
                <a:cs typeface="Arial"/>
              </a:rPr>
              <a:t>Single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Valley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Physics:</a:t>
            </a:r>
            <a:endParaRPr sz="2400">
              <a:latin typeface="Arial"/>
              <a:cs typeface="Arial"/>
            </a:endParaRPr>
          </a:p>
          <a:p>
            <a:pPr marL="34290" marR="17780">
              <a:lnSpc>
                <a:spcPct val="99600"/>
              </a:lnSpc>
              <a:spcBef>
                <a:spcPts val="10"/>
              </a:spcBef>
            </a:pPr>
            <a:r>
              <a:rPr sz="2400" dirty="0">
                <a:latin typeface="Arial"/>
                <a:cs typeface="Arial"/>
              </a:rPr>
              <a:t>Bi</a:t>
            </a:r>
            <a:r>
              <a:rPr sz="2400" baseline="-20833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baseline="-20833" dirty="0">
                <a:latin typeface="Arial"/>
                <a:cs typeface="Arial"/>
              </a:rPr>
              <a:t>3</a:t>
            </a:r>
            <a:r>
              <a:rPr sz="2400" spc="232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–type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single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inversion </a:t>
            </a:r>
            <a:r>
              <a:rPr sz="2400" dirty="0">
                <a:latin typeface="Arial"/>
                <a:cs typeface="Arial"/>
              </a:rPr>
              <a:t>near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195" dirty="0">
                <a:latin typeface="Apple Symbols"/>
                <a:cs typeface="Apple Symbols"/>
              </a:rPr>
              <a:t>Γ</a:t>
            </a:r>
            <a:r>
              <a:rPr sz="2400" spc="195" dirty="0">
                <a:latin typeface="Arial"/>
                <a:cs typeface="Arial"/>
              </a:rPr>
              <a:t>.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long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wavelength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theory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gradient </a:t>
            </a:r>
            <a:r>
              <a:rPr sz="2400" dirty="0">
                <a:latin typeface="Arial"/>
                <a:cs typeface="Arial"/>
              </a:rPr>
              <a:t>expansion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within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single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valley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(minimal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model).</a:t>
            </a:r>
            <a:endParaRPr sz="2400">
              <a:latin typeface="Arial"/>
              <a:cs typeface="Arial"/>
            </a:endParaRPr>
          </a:p>
          <a:p>
            <a:pPr marL="25400">
              <a:lnSpc>
                <a:spcPts val="2870"/>
              </a:lnSpc>
              <a:spcBef>
                <a:spcPts val="1490"/>
              </a:spcBef>
            </a:pPr>
            <a:r>
              <a:rPr sz="2400" b="1" dirty="0">
                <a:latin typeface="Arial"/>
                <a:cs typeface="Arial"/>
              </a:rPr>
              <a:t>Bulk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Anisotropy:</a:t>
            </a:r>
            <a:endParaRPr sz="2400">
              <a:latin typeface="Arial"/>
              <a:cs typeface="Arial"/>
            </a:endParaRPr>
          </a:p>
          <a:p>
            <a:pPr marL="25400">
              <a:lnSpc>
                <a:spcPts val="2870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bulk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Hamiltonian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isotropic</a:t>
            </a:r>
            <a:endParaRPr sz="2400">
              <a:latin typeface="Arial"/>
              <a:cs typeface="Arial"/>
            </a:endParaRPr>
          </a:p>
          <a:p>
            <a:pPr marL="25400" marR="5365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(Bi</a:t>
            </a:r>
            <a:r>
              <a:rPr sz="2400" baseline="-20833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baseline="-20833" dirty="0">
                <a:latin typeface="Arial"/>
                <a:cs typeface="Arial"/>
              </a:rPr>
              <a:t>3</a:t>
            </a:r>
            <a:r>
              <a:rPr sz="2400" spc="232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layered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material).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properties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therefore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strongly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face-dependent.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0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563" rIns="0" bIns="0" rtlCol="0">
            <a:spAutoFit/>
          </a:bodyPr>
          <a:lstStyle/>
          <a:p>
            <a:pPr marL="90551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Arial"/>
                <a:cs typeface="Arial"/>
              </a:rPr>
              <a:t>Electronic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States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Matter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2362200"/>
            <a:ext cx="2859024" cy="32186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4040" y="1547876"/>
            <a:ext cx="5226050" cy="3491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Topological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Insulators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80"/>
              </a:spcBef>
            </a:pPr>
            <a:endParaRPr sz="2400">
              <a:latin typeface="Arial"/>
              <a:cs typeface="Arial"/>
            </a:endParaRPr>
          </a:p>
          <a:p>
            <a:pPr marL="50800" marR="977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realized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three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dimensional </a:t>
            </a:r>
            <a:r>
              <a:rPr sz="1800" dirty="0">
                <a:latin typeface="Arial"/>
                <a:cs typeface="Arial"/>
              </a:rPr>
              <a:t>materials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orbit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coupling </a:t>
            </a:r>
            <a:r>
              <a:rPr sz="1800" dirty="0">
                <a:latin typeface="Arial"/>
                <a:cs typeface="Arial"/>
              </a:rPr>
              <a:t>produces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bandgap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“inversion.”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800">
              <a:latin typeface="Arial"/>
              <a:cs typeface="Arial"/>
            </a:endParaRPr>
          </a:p>
          <a:p>
            <a:pPr marL="50800" marR="7359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boundary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(surface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states)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Dirac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singularity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protected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time </a:t>
            </a:r>
            <a:r>
              <a:rPr sz="1800" dirty="0">
                <a:latin typeface="Arial"/>
                <a:cs typeface="Arial"/>
              </a:rPr>
              <a:t>reversal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symmetry.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Bi</a:t>
            </a:r>
            <a:r>
              <a:rPr sz="1800" baseline="-23148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baseline="-23148" dirty="0">
                <a:latin typeface="Arial"/>
                <a:cs typeface="Arial"/>
              </a:rPr>
              <a:t>3</a:t>
            </a:r>
            <a:r>
              <a:rPr sz="1800" spc="225" baseline="-23148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prototype.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1364" y="5690108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540" y="5818123"/>
            <a:ext cx="2009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Hasan/Cava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(2009)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20FAF99-67D4-6C1D-B851-FBC091DFF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2732" y="404875"/>
            <a:ext cx="28721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0000CC"/>
                </a:solidFill>
              </a:rPr>
              <a:t>More</a:t>
            </a:r>
            <a:r>
              <a:rPr sz="3200" spc="-30" dirty="0">
                <a:solidFill>
                  <a:srgbClr val="0000CC"/>
                </a:solidFill>
              </a:rPr>
              <a:t> </a:t>
            </a:r>
            <a:r>
              <a:rPr sz="3200" spc="-10" dirty="0">
                <a:solidFill>
                  <a:srgbClr val="0000CC"/>
                </a:solidFill>
              </a:rPr>
              <a:t>precisely</a:t>
            </a:r>
            <a:endParaRPr sz="320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2648E3D-8277-6AE6-FE21-CBE08AB17721}"/>
              </a:ext>
            </a:extLst>
          </p:cNvPr>
          <p:cNvSpPr txBox="1"/>
          <p:nvPr/>
        </p:nvSpPr>
        <p:spPr>
          <a:xfrm>
            <a:off x="612140" y="1410715"/>
            <a:ext cx="8059420" cy="485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This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extension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subtle.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400" dirty="0">
                <a:latin typeface="Arial"/>
                <a:cs typeface="Arial"/>
              </a:rPr>
              <a:t>Most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properties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(energy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gap,</a:t>
            </a:r>
            <a:endParaRPr sz="2400">
              <a:latin typeface="Arial"/>
              <a:cs typeface="Arial"/>
            </a:endParaRPr>
          </a:p>
          <a:p>
            <a:pPr marL="12700" marR="140335">
              <a:lnSpc>
                <a:spcPct val="997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spin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influence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bulk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anisotropy,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sensitivity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surface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localized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potentials,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etc.)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accessible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four </a:t>
            </a:r>
            <a:r>
              <a:rPr sz="2400" dirty="0">
                <a:latin typeface="Arial"/>
                <a:cs typeface="Arial"/>
              </a:rPr>
              <a:t>band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theory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specification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boundary </a:t>
            </a:r>
            <a:r>
              <a:rPr sz="2400" b="1" dirty="0">
                <a:latin typeface="Arial"/>
                <a:cs typeface="Arial"/>
              </a:rPr>
              <a:t>condition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terminates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bulk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Hamiltonian.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9700"/>
              </a:lnSpc>
              <a:spcBef>
                <a:spcPts val="2220"/>
              </a:spcBef>
              <a:tabLst>
                <a:tab pos="2762885" algn="l"/>
              </a:tabLst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ideal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termination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given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“topological</a:t>
            </a:r>
            <a:r>
              <a:rPr sz="2400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boundary</a:t>
            </a:r>
            <a:r>
              <a:rPr sz="2400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F0000"/>
                </a:solidFill>
                <a:latin typeface="Arial"/>
                <a:cs typeface="Arial"/>
              </a:rPr>
              <a:t>condition.”</a:t>
            </a:r>
            <a:r>
              <a:rPr sz="2400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nonideal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terminations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augmented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two-</a:t>
            </a:r>
            <a:r>
              <a:rPr sz="2400" dirty="0">
                <a:latin typeface="Arial"/>
                <a:cs typeface="Arial"/>
              </a:rPr>
              <a:t>parameter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family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surface </a:t>
            </a:r>
            <a:r>
              <a:rPr sz="2400" dirty="0">
                <a:latin typeface="Arial"/>
                <a:cs typeface="Arial"/>
              </a:rPr>
              <a:t>localized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potentials</a:t>
            </a:r>
            <a:r>
              <a:rPr sz="2400" dirty="0">
                <a:latin typeface="Arial"/>
                <a:cs typeface="Arial"/>
              </a:rPr>
              <a:t>	constrained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symmetries.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Zhang,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(2012)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06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71600" y="990600"/>
            <a:ext cx="6291580" cy="5032375"/>
            <a:chOff x="1371600" y="990600"/>
            <a:chExt cx="6291580" cy="5032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990600"/>
              <a:ext cx="6291072" cy="50322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76400" y="1295400"/>
              <a:ext cx="5617845" cy="579120"/>
            </a:xfrm>
            <a:custGeom>
              <a:avLst/>
              <a:gdLst/>
              <a:ahLst/>
              <a:cxnLst/>
              <a:rect l="l" t="t" r="r" b="b"/>
              <a:pathLst>
                <a:path w="5617845" h="579119">
                  <a:moveTo>
                    <a:pt x="5617463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5617463" y="579120"/>
                  </a:lnTo>
                  <a:lnTo>
                    <a:pt x="56174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55139" y="1319275"/>
            <a:ext cx="54597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Graphene:</a:t>
            </a:r>
            <a:r>
              <a:rPr sz="32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32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Parent</a:t>
            </a:r>
            <a:r>
              <a:rPr sz="32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Phase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5416" y="1359408"/>
            <a:ext cx="1856739" cy="1838325"/>
            <a:chOff x="5995416" y="1359408"/>
            <a:chExt cx="1856739" cy="1838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0" y="1383792"/>
              <a:ext cx="1807463" cy="17891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07608" y="1371600"/>
              <a:ext cx="1831975" cy="1813560"/>
            </a:xfrm>
            <a:custGeom>
              <a:avLst/>
              <a:gdLst/>
              <a:ahLst/>
              <a:cxnLst/>
              <a:rect l="l" t="t" r="r" b="b"/>
              <a:pathLst>
                <a:path w="1831975" h="1813560">
                  <a:moveTo>
                    <a:pt x="0" y="0"/>
                  </a:moveTo>
                  <a:lnTo>
                    <a:pt x="1831847" y="0"/>
                  </a:lnTo>
                  <a:lnTo>
                    <a:pt x="1831847" y="1813560"/>
                  </a:lnTo>
                  <a:lnTo>
                    <a:pt x="0" y="1813560"/>
                  </a:lnTo>
                  <a:lnTo>
                    <a:pt x="0" y="0"/>
                  </a:lnTo>
                  <a:close/>
                </a:path>
              </a:pathLst>
            </a:custGeom>
            <a:ln w="24383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86968" y="1435608"/>
            <a:ext cx="2261870" cy="1594485"/>
            <a:chOff x="886968" y="1435608"/>
            <a:chExt cx="2261870" cy="15944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351" y="1459992"/>
              <a:ext cx="2212848" cy="15262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9159" y="1447800"/>
              <a:ext cx="2237740" cy="1569720"/>
            </a:xfrm>
            <a:custGeom>
              <a:avLst/>
              <a:gdLst/>
              <a:ahLst/>
              <a:cxnLst/>
              <a:rect l="l" t="t" r="r" b="b"/>
              <a:pathLst>
                <a:path w="2237740" h="1569720">
                  <a:moveTo>
                    <a:pt x="0" y="0"/>
                  </a:moveTo>
                  <a:lnTo>
                    <a:pt x="2237231" y="0"/>
                  </a:lnTo>
                  <a:lnTo>
                    <a:pt x="2237231" y="1569720"/>
                  </a:lnTo>
                  <a:lnTo>
                    <a:pt x="0" y="1569720"/>
                  </a:lnTo>
                  <a:lnTo>
                    <a:pt x="0" y="0"/>
                  </a:lnTo>
                  <a:close/>
                </a:path>
              </a:pathLst>
            </a:custGeom>
            <a:ln w="24383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90016" y="3416808"/>
            <a:ext cx="2261870" cy="2094230"/>
            <a:chOff x="890016" y="3416808"/>
            <a:chExt cx="2261870" cy="20942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9" y="3441192"/>
              <a:ext cx="2212848" cy="20452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02207" y="3429000"/>
              <a:ext cx="2237740" cy="2070100"/>
            </a:xfrm>
            <a:custGeom>
              <a:avLst/>
              <a:gdLst/>
              <a:ahLst/>
              <a:cxnLst/>
              <a:rect l="l" t="t" r="r" b="b"/>
              <a:pathLst>
                <a:path w="2237740" h="2070100">
                  <a:moveTo>
                    <a:pt x="0" y="0"/>
                  </a:moveTo>
                  <a:lnTo>
                    <a:pt x="2237231" y="0"/>
                  </a:lnTo>
                  <a:lnTo>
                    <a:pt x="2237231" y="2069592"/>
                  </a:lnTo>
                  <a:lnTo>
                    <a:pt x="0" y="2069592"/>
                  </a:lnTo>
                  <a:lnTo>
                    <a:pt x="0" y="0"/>
                  </a:lnTo>
                  <a:close/>
                </a:path>
              </a:pathLst>
            </a:custGeom>
            <a:ln w="24383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995416" y="3645408"/>
            <a:ext cx="1868805" cy="1847214"/>
            <a:chOff x="5995416" y="3645408"/>
            <a:chExt cx="1868805" cy="1847214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3669792"/>
              <a:ext cx="1819655" cy="17983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07608" y="3657600"/>
              <a:ext cx="1844039" cy="1823085"/>
            </a:xfrm>
            <a:custGeom>
              <a:avLst/>
              <a:gdLst/>
              <a:ahLst/>
              <a:cxnLst/>
              <a:rect l="l" t="t" r="r" b="b"/>
              <a:pathLst>
                <a:path w="1844040" h="1823085">
                  <a:moveTo>
                    <a:pt x="0" y="0"/>
                  </a:moveTo>
                  <a:lnTo>
                    <a:pt x="1844039" y="0"/>
                  </a:lnTo>
                  <a:lnTo>
                    <a:pt x="1844039" y="1822704"/>
                  </a:lnTo>
                  <a:lnTo>
                    <a:pt x="0" y="1822704"/>
                  </a:lnTo>
                  <a:lnTo>
                    <a:pt x="0" y="0"/>
                  </a:lnTo>
                  <a:close/>
                </a:path>
              </a:pathLst>
            </a:custGeom>
            <a:ln w="24383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07740" y="1712467"/>
            <a:ext cx="19710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dispersion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2D..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1540" y="3769867"/>
            <a:ext cx="218122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…is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replaced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unconventional</a:t>
            </a:r>
            <a:endParaRPr sz="1800">
              <a:latin typeface="Arial"/>
              <a:cs typeface="Arial"/>
            </a:endParaRPr>
          </a:p>
          <a:p>
            <a:pPr marL="12700" marR="22923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E(k)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graphene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lattice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682" rIns="0" bIns="0" rtlCol="0">
            <a:spAutoFit/>
          </a:bodyPr>
          <a:lstStyle/>
          <a:p>
            <a:pPr marL="1061085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….</a:t>
            </a:r>
            <a:r>
              <a:rPr b="1" i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it</a:t>
            </a:r>
            <a:r>
              <a:rPr b="1" i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has</a:t>
            </a:r>
            <a:r>
              <a:rPr b="1" i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b="1" i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critical</a:t>
            </a:r>
            <a:r>
              <a:rPr b="1" i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electronic</a:t>
            </a:r>
            <a:r>
              <a:rPr b="1" i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333399"/>
                </a:solidFill>
                <a:latin typeface="Arial"/>
                <a:cs typeface="Arial"/>
              </a:rPr>
              <a:t>state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883" y="1017523"/>
            <a:ext cx="7329805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low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energy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theory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described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9525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an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effective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mass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theory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massless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electrons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650" b="1" baseline="-2688" dirty="0">
                <a:latin typeface="Helvetica"/>
                <a:cs typeface="Helvetica"/>
              </a:rPr>
              <a:t>(</a:t>
            </a:r>
            <a:r>
              <a:rPr sz="2400" i="1" dirty="0">
                <a:latin typeface="Arial"/>
                <a:cs typeface="Arial"/>
              </a:rPr>
              <a:t>Bloch</a:t>
            </a:r>
            <a:r>
              <a:rPr sz="2400" i="1" spc="7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Wavefunction</a:t>
            </a:r>
            <a:r>
              <a:rPr sz="2400" i="1" spc="-440" dirty="0">
                <a:latin typeface="Arial"/>
                <a:cs typeface="Arial"/>
              </a:rPr>
              <a:t> </a:t>
            </a:r>
            <a:r>
              <a:rPr sz="4650" b="1" spc="-352" baseline="-2688" dirty="0">
                <a:latin typeface="Helvetica"/>
                <a:cs typeface="Helvetica"/>
              </a:rPr>
              <a:t>) </a:t>
            </a:r>
            <a:r>
              <a:rPr sz="2400" b="1" dirty="0">
                <a:latin typeface="Helvetica"/>
                <a:cs typeface="Helvetica"/>
              </a:rPr>
              <a:t>=</a:t>
            </a:r>
            <a:r>
              <a:rPr sz="2400" b="1" spc="-35" dirty="0">
                <a:latin typeface="Helvetica"/>
                <a:cs typeface="Helvetica"/>
              </a:rPr>
              <a:t> </a:t>
            </a:r>
            <a:r>
              <a:rPr sz="4650" b="1" baseline="-2688" dirty="0">
                <a:latin typeface="Helvetica"/>
                <a:cs typeface="Helvetica"/>
              </a:rPr>
              <a:t>(</a:t>
            </a:r>
            <a:r>
              <a:rPr sz="2400" i="1" dirty="0">
                <a:latin typeface="Arial"/>
                <a:cs typeface="Arial"/>
              </a:rPr>
              <a:t>Wavefunction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)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at</a:t>
            </a:r>
            <a:r>
              <a:rPr sz="2400" i="1" spc="29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K</a:t>
            </a:r>
            <a:r>
              <a:rPr sz="2400" i="1" spc="-235" dirty="0">
                <a:latin typeface="Arial"/>
                <a:cs typeface="Arial"/>
              </a:rPr>
              <a:t> </a:t>
            </a:r>
            <a:r>
              <a:rPr sz="4650" b="1" spc="-352" baseline="-2688" dirty="0">
                <a:latin typeface="Helvetica"/>
                <a:cs typeface="Helvetica"/>
              </a:rPr>
              <a:t>)</a:t>
            </a:r>
            <a:r>
              <a:rPr sz="4650" b="1" spc="-607" baseline="-2688" dirty="0">
                <a:latin typeface="Helvetica"/>
                <a:cs typeface="Helvetica"/>
              </a:rPr>
              <a:t> </a:t>
            </a:r>
            <a:r>
              <a:rPr sz="2400" b="1" spc="-50" dirty="0">
                <a:latin typeface="Arial"/>
                <a:cs typeface="Arial"/>
              </a:rPr>
              <a:t>•</a:t>
            </a:r>
            <a:r>
              <a:rPr sz="2500" i="1" spc="-50" dirty="0">
                <a:latin typeface="Arial"/>
                <a:cs typeface="Arial"/>
              </a:rPr>
              <a:t>ψ</a:t>
            </a:r>
            <a:r>
              <a:rPr sz="2500" i="1" spc="-2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r</a:t>
            </a:r>
            <a:r>
              <a:rPr sz="2400" i="1" spc="-1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8816" y="3472038"/>
            <a:ext cx="19469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807210" algn="l"/>
              </a:tabLst>
            </a:pPr>
            <a:r>
              <a:rPr sz="1600" i="1" spc="-25" dirty="0">
                <a:latin typeface="Times New Roman"/>
                <a:cs typeface="Times New Roman"/>
              </a:rPr>
              <a:t>eff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i="1" spc="-50" dirty="0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0300" y="3114423"/>
            <a:ext cx="4057650" cy="59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31495" algn="l"/>
                <a:tab pos="2332990" algn="l"/>
              </a:tabLst>
            </a:pPr>
            <a:r>
              <a:rPr sz="2800" i="1" spc="-50" dirty="0">
                <a:latin typeface="Times New Roman"/>
                <a:cs typeface="Times New Roman"/>
              </a:rPr>
              <a:t>H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900" i="1" spc="-200" dirty="0">
                <a:latin typeface="Arial"/>
                <a:cs typeface="Arial"/>
              </a:rPr>
              <a:t>ψ</a:t>
            </a:r>
            <a:r>
              <a:rPr sz="2900" i="1" spc="-335" dirty="0">
                <a:latin typeface="Arial"/>
                <a:cs typeface="Arial"/>
              </a:rPr>
              <a:t> </a:t>
            </a:r>
            <a:r>
              <a:rPr sz="2800" b="1" spc="-405" dirty="0">
                <a:latin typeface="Times New Roman"/>
                <a:cs typeface="Times New Roman"/>
              </a:rPr>
              <a:t>(</a:t>
            </a:r>
            <a:r>
              <a:rPr sz="2800" i="1" spc="-1470" dirty="0">
                <a:latin typeface="Times New Roman"/>
                <a:cs typeface="Times New Roman"/>
              </a:rPr>
              <a:t>r</a:t>
            </a:r>
            <a:r>
              <a:rPr sz="4200" b="1" spc="-427" baseline="34722" dirty="0">
                <a:latin typeface="Arial"/>
                <a:cs typeface="Arial"/>
              </a:rPr>
              <a:t>→</a:t>
            </a:r>
            <a:r>
              <a:rPr sz="2800" b="1" spc="-520" dirty="0">
                <a:latin typeface="Times New Roman"/>
                <a:cs typeface="Times New Roman"/>
              </a:rPr>
              <a:t>)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Helvetica"/>
                <a:cs typeface="Helvetica"/>
              </a:rPr>
              <a:t>=</a:t>
            </a:r>
            <a:r>
              <a:rPr sz="2800" b="1" spc="-60" dirty="0">
                <a:latin typeface="Helvetica"/>
                <a:cs typeface="Helvetica"/>
              </a:rPr>
              <a:t> </a:t>
            </a:r>
            <a:r>
              <a:rPr sz="2800" b="1" spc="-25" dirty="0">
                <a:latin typeface="Helvetica"/>
                <a:cs typeface="Helvetica"/>
              </a:rPr>
              <a:t>−</a:t>
            </a:r>
            <a:r>
              <a:rPr sz="2800" i="1" spc="-25" dirty="0">
                <a:latin typeface="Times New Roman"/>
                <a:cs typeface="Times New Roman"/>
              </a:rPr>
              <a:t>iv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5625" b="1" spc="-877" baseline="-2222" dirty="0">
                <a:latin typeface="Helvetica"/>
                <a:cs typeface="Helvetica"/>
              </a:rPr>
              <a:t>(</a:t>
            </a:r>
            <a:r>
              <a:rPr sz="2900" i="1" spc="-1695" dirty="0">
                <a:latin typeface="Arial"/>
                <a:cs typeface="Arial"/>
              </a:rPr>
              <a:t>σ</a:t>
            </a:r>
            <a:r>
              <a:rPr sz="4200" b="1" spc="-1005" baseline="34722" dirty="0">
                <a:latin typeface="Arial"/>
                <a:cs typeface="Arial"/>
              </a:rPr>
              <a:t>→</a:t>
            </a:r>
            <a:r>
              <a:rPr sz="4200" b="1" spc="-757" baseline="34722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•</a:t>
            </a:r>
            <a:r>
              <a:rPr sz="2800" b="1" spc="-30" dirty="0">
                <a:latin typeface="Helvetica"/>
                <a:cs typeface="Helvetica"/>
              </a:rPr>
              <a:t>∇</a:t>
            </a:r>
            <a:r>
              <a:rPr sz="5625" b="1" spc="-44" baseline="-2222" dirty="0">
                <a:latin typeface="Helvetica"/>
                <a:cs typeface="Helvetica"/>
              </a:rPr>
              <a:t>)</a:t>
            </a:r>
            <a:r>
              <a:rPr sz="2900" i="1" spc="-30" dirty="0">
                <a:latin typeface="Arial"/>
                <a:cs typeface="Arial"/>
              </a:rPr>
              <a:t>ψ</a:t>
            </a:r>
            <a:r>
              <a:rPr sz="2900" i="1" spc="-280" dirty="0">
                <a:latin typeface="Arial"/>
                <a:cs typeface="Arial"/>
              </a:rPr>
              <a:t> </a:t>
            </a:r>
            <a:r>
              <a:rPr sz="2800" b="1" spc="-320" dirty="0">
                <a:latin typeface="Times New Roman"/>
                <a:cs typeface="Times New Roman"/>
              </a:rPr>
              <a:t>(</a:t>
            </a:r>
            <a:r>
              <a:rPr sz="2800" i="1" spc="-1385" dirty="0">
                <a:latin typeface="Times New Roman"/>
                <a:cs typeface="Times New Roman"/>
              </a:rPr>
              <a:t>r</a:t>
            </a:r>
            <a:r>
              <a:rPr sz="4200" b="1" spc="-292" baseline="34722" dirty="0">
                <a:latin typeface="Arial"/>
                <a:cs typeface="Arial"/>
              </a:rPr>
              <a:t>→</a:t>
            </a:r>
            <a:r>
              <a:rPr sz="2800" b="1" spc="-434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5416" y="3048000"/>
            <a:ext cx="4456430" cy="927100"/>
          </a:xfrm>
          <a:custGeom>
            <a:avLst/>
            <a:gdLst/>
            <a:ahLst/>
            <a:cxnLst/>
            <a:rect l="l" t="t" r="r" b="b"/>
            <a:pathLst>
              <a:path w="4456430" h="927100">
                <a:moveTo>
                  <a:pt x="0" y="0"/>
                </a:moveTo>
                <a:lnTo>
                  <a:pt x="4456176" y="0"/>
                </a:lnTo>
                <a:lnTo>
                  <a:pt x="4456176" y="926591"/>
                </a:lnTo>
                <a:lnTo>
                  <a:pt x="0" y="926591"/>
                </a:lnTo>
                <a:lnTo>
                  <a:pt x="0" y="0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40" y="4062476"/>
            <a:ext cx="7698105" cy="2131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5100"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1800" b="1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massless</a:t>
            </a: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Dirac</a:t>
            </a: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Theory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2+1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 Dimensions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39"/>
              </a:spcBef>
            </a:pP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NOTE:</a:t>
            </a:r>
            <a:r>
              <a:rPr sz="1800" b="1" i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Here</a:t>
            </a: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“spin”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degree</a:t>
            </a: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1800" b="1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freedom</a:t>
            </a:r>
            <a:r>
              <a:rPr sz="1800" b="1" i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describes</a:t>
            </a:r>
            <a:r>
              <a:rPr sz="1800" b="1" i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800" b="1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sublattice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polarization</a:t>
            </a:r>
            <a:r>
              <a:rPr sz="18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1800" b="1" i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800" b="1" i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state,</a:t>
            </a:r>
            <a:r>
              <a:rPr sz="1800" b="1" i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called</a:t>
            </a: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pseudospin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sz="1800" b="1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1800" b="1" i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addition</a:t>
            </a: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electrons</a:t>
            </a:r>
            <a:r>
              <a:rPr sz="1800" b="1" i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carry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physical</a:t>
            </a:r>
            <a:r>
              <a:rPr sz="1800" b="1" i="1" u="heavy" spc="-2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spin</a:t>
            </a:r>
            <a:r>
              <a:rPr sz="18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½</a:t>
            </a:r>
            <a:r>
              <a:rPr sz="18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isospin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 ½</a:t>
            </a:r>
            <a:r>
              <a:rPr sz="18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describing</a:t>
            </a:r>
            <a:r>
              <a:rPr sz="1800" b="1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800" b="1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valley</a:t>
            </a:r>
            <a:r>
              <a:rPr sz="1800" b="1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degeneracy.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70"/>
              </a:spcBef>
            </a:pPr>
            <a:endParaRPr sz="1800">
              <a:latin typeface="Arial"/>
              <a:cs typeface="Arial"/>
            </a:endParaRPr>
          </a:p>
          <a:p>
            <a:pPr marL="4279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D.P.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DiVincenzo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(1984)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21764" y="2013204"/>
            <a:ext cx="2478405" cy="2844165"/>
            <a:chOff x="1921764" y="2013204"/>
            <a:chExt cx="2478405" cy="2844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8152" y="2069591"/>
              <a:ext cx="2365248" cy="26935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50720" y="2042159"/>
              <a:ext cx="2420620" cy="2786380"/>
            </a:xfrm>
            <a:custGeom>
              <a:avLst/>
              <a:gdLst/>
              <a:ahLst/>
              <a:cxnLst/>
              <a:rect l="l" t="t" r="r" b="b"/>
              <a:pathLst>
                <a:path w="2420620" h="2786379">
                  <a:moveTo>
                    <a:pt x="0" y="0"/>
                  </a:moveTo>
                  <a:lnTo>
                    <a:pt x="2420112" y="0"/>
                  </a:lnTo>
                  <a:lnTo>
                    <a:pt x="2420112" y="2785872"/>
                  </a:lnTo>
                  <a:lnTo>
                    <a:pt x="0" y="2785872"/>
                  </a:lnTo>
                  <a:lnTo>
                    <a:pt x="0" y="0"/>
                  </a:lnTo>
                  <a:close/>
                </a:path>
              </a:pathLst>
            </a:custGeom>
            <a:ln w="57911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436364" y="2001011"/>
            <a:ext cx="2478405" cy="2844165"/>
            <a:chOff x="4436364" y="2001011"/>
            <a:chExt cx="2478405" cy="28441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2752" y="2057399"/>
              <a:ext cx="2365248" cy="26935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65320" y="2029967"/>
              <a:ext cx="2420620" cy="2786380"/>
            </a:xfrm>
            <a:custGeom>
              <a:avLst/>
              <a:gdLst/>
              <a:ahLst/>
              <a:cxnLst/>
              <a:rect l="l" t="t" r="r" b="b"/>
              <a:pathLst>
                <a:path w="2420620" h="2786379">
                  <a:moveTo>
                    <a:pt x="0" y="0"/>
                  </a:moveTo>
                  <a:lnTo>
                    <a:pt x="2420111" y="0"/>
                  </a:lnTo>
                  <a:lnTo>
                    <a:pt x="2420111" y="2785872"/>
                  </a:lnTo>
                  <a:lnTo>
                    <a:pt x="0" y="2785872"/>
                  </a:lnTo>
                  <a:lnTo>
                    <a:pt x="0" y="0"/>
                  </a:lnTo>
                  <a:close/>
                </a:path>
              </a:pathLst>
            </a:custGeom>
            <a:ln w="57911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49755" y="5144516"/>
            <a:ext cx="58870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23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continuum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structures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√3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x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√3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period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hybridizes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two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valleys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72716" y="571046"/>
            <a:ext cx="4646295" cy="13531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Gapping</a:t>
            </a:r>
            <a:r>
              <a:rPr sz="32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r>
              <a:rPr sz="32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Dirac</a:t>
            </a:r>
            <a:r>
              <a:rPr sz="32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Point</a:t>
            </a:r>
            <a:endParaRPr sz="3200">
              <a:latin typeface="Arial"/>
              <a:cs typeface="Arial"/>
            </a:endParaRPr>
          </a:p>
          <a:p>
            <a:pPr marL="411480" marR="502284" indent="-85725">
              <a:lnSpc>
                <a:spcPct val="100000"/>
              </a:lnSpc>
              <a:spcBef>
                <a:spcPts val="370"/>
              </a:spcBef>
            </a:pPr>
            <a:r>
              <a:rPr b="1" dirty="0">
                <a:latin typeface="Arial"/>
                <a:cs typeface="Arial"/>
              </a:rPr>
              <a:t>Valley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mixing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from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broken </a:t>
            </a:r>
            <a:r>
              <a:rPr b="1" dirty="0">
                <a:latin typeface="Arial"/>
                <a:cs typeface="Arial"/>
              </a:rPr>
              <a:t>translational</a:t>
            </a:r>
            <a:r>
              <a:rPr b="1" spc="-14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symmetry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2716" y="571046"/>
            <a:ext cx="4646295" cy="13531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Gapping</a:t>
            </a:r>
            <a:r>
              <a:rPr sz="32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r>
              <a:rPr sz="32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Dirac</a:t>
            </a:r>
            <a:r>
              <a:rPr sz="32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CC"/>
                </a:solidFill>
                <a:latin typeface="Arial"/>
                <a:cs typeface="Arial"/>
              </a:rPr>
              <a:t>Point</a:t>
            </a:r>
            <a:endParaRPr sz="3200">
              <a:latin typeface="Arial"/>
              <a:cs typeface="Arial"/>
            </a:endParaRPr>
          </a:p>
          <a:p>
            <a:pPr marL="411480" marR="502284" indent="-85725">
              <a:lnSpc>
                <a:spcPct val="100000"/>
              </a:lnSpc>
              <a:spcBef>
                <a:spcPts val="370"/>
              </a:spcBef>
            </a:pPr>
            <a:r>
              <a:rPr sz="2400" b="1" dirty="0">
                <a:latin typeface="Arial"/>
                <a:cs typeface="Arial"/>
              </a:rPr>
              <a:t>Valley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mixing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broken </a:t>
            </a:r>
            <a:r>
              <a:rPr sz="2400" b="1" dirty="0">
                <a:latin typeface="Arial"/>
                <a:cs typeface="Arial"/>
              </a:rPr>
              <a:t>translational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symmetry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21510" y="2012950"/>
            <a:ext cx="4993640" cy="2844800"/>
            <a:chOff x="1921510" y="2012950"/>
            <a:chExt cx="4993640" cy="2844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8152" y="2069592"/>
              <a:ext cx="2365248" cy="26935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50720" y="2042159"/>
              <a:ext cx="2420620" cy="2786380"/>
            </a:xfrm>
            <a:custGeom>
              <a:avLst/>
              <a:gdLst/>
              <a:ahLst/>
              <a:cxnLst/>
              <a:rect l="l" t="t" r="r" b="b"/>
              <a:pathLst>
                <a:path w="2420620" h="2786379">
                  <a:moveTo>
                    <a:pt x="0" y="0"/>
                  </a:moveTo>
                  <a:lnTo>
                    <a:pt x="2420112" y="0"/>
                  </a:lnTo>
                  <a:lnTo>
                    <a:pt x="2420112" y="2785872"/>
                  </a:lnTo>
                  <a:lnTo>
                    <a:pt x="0" y="2785872"/>
                  </a:lnTo>
                  <a:lnTo>
                    <a:pt x="0" y="0"/>
                  </a:lnTo>
                  <a:close/>
                </a:path>
              </a:pathLst>
            </a:custGeom>
            <a:ln w="57911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2752" y="2069592"/>
              <a:ext cx="2365248" cy="26935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65320" y="2042159"/>
              <a:ext cx="2420620" cy="2786380"/>
            </a:xfrm>
            <a:custGeom>
              <a:avLst/>
              <a:gdLst/>
              <a:ahLst/>
              <a:cxnLst/>
              <a:rect l="l" t="t" r="r" b="b"/>
              <a:pathLst>
                <a:path w="2420620" h="2786379">
                  <a:moveTo>
                    <a:pt x="0" y="0"/>
                  </a:moveTo>
                  <a:lnTo>
                    <a:pt x="2420111" y="0"/>
                  </a:lnTo>
                  <a:lnTo>
                    <a:pt x="2420111" y="2785872"/>
                  </a:lnTo>
                  <a:lnTo>
                    <a:pt x="0" y="2785872"/>
                  </a:lnTo>
                  <a:lnTo>
                    <a:pt x="0" y="0"/>
                  </a:lnTo>
                  <a:close/>
                </a:path>
              </a:pathLst>
            </a:custGeom>
            <a:ln w="57911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83355" y="5030723"/>
            <a:ext cx="2292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8755" y="5640323"/>
            <a:ext cx="2292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5315" y="5915009"/>
            <a:ext cx="13017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i="1" spc="-50" dirty="0">
                <a:latin typeface="Times New Roman"/>
                <a:cs typeface="Times New Roman"/>
              </a:rPr>
              <a:t>x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4764" y="5443049"/>
            <a:ext cx="858519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800" i="1" spc="-15" baseline="-25173" dirty="0">
                <a:latin typeface="Times New Roman"/>
                <a:cs typeface="Times New Roman"/>
              </a:rPr>
              <a:t>e</a:t>
            </a:r>
            <a:r>
              <a:rPr sz="1850" spc="-10" dirty="0">
                <a:latin typeface="Apple Symbols"/>
                <a:cs typeface="Apple Symbols"/>
              </a:rPr>
              <a:t>−</a:t>
            </a:r>
            <a:r>
              <a:rPr sz="1850" i="1" spc="-10" dirty="0">
                <a:latin typeface="Times New Roman"/>
                <a:cs typeface="Times New Roman"/>
              </a:rPr>
              <a:t>i</a:t>
            </a:r>
            <a:r>
              <a:rPr sz="1900" i="1" spc="-10" dirty="0">
                <a:latin typeface="Arial"/>
                <a:cs typeface="Arial"/>
              </a:rPr>
              <a:t>ϑ</a:t>
            </a:r>
            <a:r>
              <a:rPr sz="4950" i="1" spc="-15" baseline="-24410" dirty="0">
                <a:latin typeface="Arial"/>
                <a:cs typeface="Arial"/>
              </a:rPr>
              <a:t>σ</a:t>
            </a:r>
            <a:endParaRPr sz="4950" baseline="-2441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82900" y="5009388"/>
            <a:ext cx="1822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Apple Symbols"/>
                <a:cs typeface="Apple Symbols"/>
              </a:rPr>
              <a:t>⎛</a:t>
            </a:r>
            <a:endParaRPr sz="3200">
              <a:latin typeface="Apple Symbols"/>
              <a:cs typeface="Apple Symbol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3315" y="4833449"/>
            <a:ext cx="1116965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921385" algn="l"/>
              </a:tabLst>
            </a:pPr>
            <a:r>
              <a:rPr sz="4800" i="1" spc="-30" baseline="-25173" dirty="0">
                <a:latin typeface="Times New Roman"/>
                <a:cs typeface="Times New Roman"/>
              </a:rPr>
              <a:t>e</a:t>
            </a:r>
            <a:r>
              <a:rPr sz="1850" i="1" spc="-20" dirty="0">
                <a:latin typeface="Times New Roman"/>
                <a:cs typeface="Times New Roman"/>
              </a:rPr>
              <a:t>i</a:t>
            </a:r>
            <a:r>
              <a:rPr sz="1900" i="1" spc="-20" dirty="0">
                <a:latin typeface="Arial"/>
                <a:cs typeface="Arial"/>
              </a:rPr>
              <a:t>ϑ</a:t>
            </a:r>
            <a:r>
              <a:rPr sz="4950" i="1" spc="-30" baseline="-24410" dirty="0">
                <a:latin typeface="Arial"/>
                <a:cs typeface="Arial"/>
              </a:rPr>
              <a:t>σ</a:t>
            </a:r>
            <a:r>
              <a:rPr sz="4950" i="1" baseline="-24410" dirty="0">
                <a:latin typeface="Arial"/>
                <a:cs typeface="Arial"/>
              </a:rPr>
              <a:t>	</a:t>
            </a:r>
            <a:r>
              <a:rPr sz="4800" spc="-75" baseline="-21701" dirty="0">
                <a:latin typeface="Apple Symbols"/>
                <a:cs typeface="Apple Symbols"/>
              </a:rPr>
              <a:t>⎞</a:t>
            </a:r>
            <a:endParaRPr sz="4800" baseline="-21701">
              <a:latin typeface="Apple Symbols"/>
              <a:cs typeface="Apple Symbol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8380" y="5308091"/>
            <a:ext cx="1131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Times New Roman"/>
                <a:cs typeface="Times New Roman"/>
              </a:rPr>
              <a:t>H</a:t>
            </a:r>
            <a:r>
              <a:rPr sz="3200" i="1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'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spc="240" dirty="0">
                <a:latin typeface="Apple Symbols"/>
                <a:cs typeface="Apple Symbols"/>
              </a:rPr>
              <a:t>=</a:t>
            </a:r>
            <a:r>
              <a:rPr sz="3200" spc="-310" dirty="0">
                <a:latin typeface="Apple Symbols"/>
                <a:cs typeface="Apple Symbols"/>
              </a:rPr>
              <a:t> </a:t>
            </a:r>
            <a:r>
              <a:rPr sz="3200" spc="260" dirty="0">
                <a:latin typeface="Apple Symbols"/>
                <a:cs typeface="Apple Symbols"/>
              </a:rPr>
              <a:t>Δ</a:t>
            </a:r>
            <a:endParaRPr sz="3200">
              <a:latin typeface="Apple Symbols"/>
              <a:cs typeface="Apple Symbol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3092" y="5411723"/>
            <a:ext cx="93154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latin typeface="Times New Roman"/>
                <a:cs typeface="Times New Roman"/>
              </a:rPr>
              <a:t>Kekule</a:t>
            </a:r>
            <a:r>
              <a:rPr sz="1850" spc="4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Apple Symbols"/>
                <a:cs typeface="Apple Symbols"/>
              </a:rPr>
              <a:t>⎜</a:t>
            </a:r>
            <a:endParaRPr sz="3200">
              <a:latin typeface="Apple Symbols"/>
              <a:cs typeface="Apple Symbol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9115" y="5134355"/>
            <a:ext cx="4311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50" i="1" dirty="0">
                <a:latin typeface="Times New Roman"/>
                <a:cs typeface="Times New Roman"/>
              </a:rPr>
              <a:t>x</a:t>
            </a:r>
            <a:r>
              <a:rPr sz="1850" i="1" spc="260" dirty="0">
                <a:latin typeface="Times New Roman"/>
                <a:cs typeface="Times New Roman"/>
              </a:rPr>
              <a:t> </a:t>
            </a:r>
            <a:r>
              <a:rPr sz="4800" spc="-75" baseline="-37326" dirty="0">
                <a:latin typeface="Apple Symbols"/>
                <a:cs typeface="Apple Symbols"/>
              </a:rPr>
              <a:t>⎟</a:t>
            </a:r>
            <a:endParaRPr sz="4800" baseline="-37326">
              <a:latin typeface="Apple Symbols"/>
              <a:cs typeface="Apple Symbol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2900" y="5747003"/>
            <a:ext cx="1822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Apple Symbols"/>
                <a:cs typeface="Apple Symbols"/>
              </a:rPr>
              <a:t>⎝</a:t>
            </a:r>
            <a:endParaRPr sz="3200">
              <a:latin typeface="Apple Symbols"/>
              <a:cs typeface="Apple Symbol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7202" y="5747003"/>
            <a:ext cx="323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Apple Symbols"/>
                <a:cs typeface="Apple Symbols"/>
              </a:rPr>
              <a:t>⎠</a:t>
            </a:r>
            <a:r>
              <a:rPr sz="2850" i="1" spc="-37" baseline="-11695" dirty="0">
                <a:latin typeface="Arial"/>
                <a:cs typeface="Arial"/>
              </a:rPr>
              <a:t>τ</a:t>
            </a:r>
            <a:endParaRPr sz="2850" baseline="-11695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8735" y="4876800"/>
            <a:ext cx="1655064" cy="1685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2267</Words>
  <Application>Microsoft Macintosh PowerPoint</Application>
  <PresentationFormat>On-screen Show (4:3)</PresentationFormat>
  <Paragraphs>367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Apple Symbols</vt:lpstr>
      <vt:lpstr>Arial</vt:lpstr>
      <vt:lpstr>Helvetica</vt:lpstr>
      <vt:lpstr>Times New Roman</vt:lpstr>
      <vt:lpstr>Office Theme</vt:lpstr>
      <vt:lpstr>Topological Physics in Band Insulators </vt:lpstr>
      <vt:lpstr>The canonical list of electric forms of matter is actually incomplete</vt:lpstr>
      <vt:lpstr>Electronic States of Matter</vt:lpstr>
      <vt:lpstr>Electronic States of Matter</vt:lpstr>
      <vt:lpstr>Graphene: the Parent Phase</vt:lpstr>
      <vt:lpstr>…. it has a critical electronic state</vt:lpstr>
      <vt:lpstr>PowerPoint Presentation</vt:lpstr>
      <vt:lpstr>Gapping the Dirac Point Valley mixing from broken translational symmetry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Coupling orbital motion to the electron spin</vt:lpstr>
      <vt:lpstr>PowerPoint Presentation</vt:lpstr>
      <vt:lpstr>PowerPoint Presentation</vt:lpstr>
      <vt:lpstr>Mass Terms (amended)</vt:lpstr>
      <vt:lpstr>PowerPoint Presentation</vt:lpstr>
      <vt:lpstr>Boundary Modes</vt:lpstr>
      <vt:lpstr>Quantum Spin Hall Effect</vt:lpstr>
      <vt:lpstr>Comments</vt:lpstr>
      <vt:lpstr>More comments</vt:lpstr>
      <vt:lpstr>Symmetry Classification</vt:lpstr>
      <vt:lpstr>Symmetry Classification</vt:lpstr>
      <vt:lpstr>PowerPoint Presentation</vt:lpstr>
      <vt:lpstr>History: special interface states at a band-inverting junction</vt:lpstr>
      <vt:lpstr>Band inversion in II-VI semiconductors</vt:lpstr>
      <vt:lpstr>Recent history: level ordering in a II-VI (001) quantum well</vt:lpstr>
      <vt:lpstr>Representation as two state system</vt:lpstr>
      <vt:lpstr>with anomalous Landau quantization</vt:lpstr>
      <vt:lpstr>2D QSHE is observed via ballistic transport through its edge modes</vt:lpstr>
      <vt:lpstr>2D experimental status</vt:lpstr>
      <vt:lpstr>Examples in 3D</vt:lpstr>
      <vt:lpstr>A kindergarten metaphor</vt:lpstr>
      <vt:lpstr>2D topological insulators admits a simple theory of the 1D helical edge states</vt:lpstr>
      <vt:lpstr>Level ordering in Bi2Se3</vt:lpstr>
      <vt:lpstr>Bi2Se3 as TI Prototype</vt:lpstr>
      <vt:lpstr>PowerPoint Presentation</vt:lpstr>
      <vt:lpstr>Topological Insulator Surface States</vt:lpstr>
      <vt:lpstr>More precisely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WindsorLec2v3.ppt</dc:title>
  <dc:creator>mele</dc:creator>
  <cp:lastModifiedBy>mitali.banerjee</cp:lastModifiedBy>
  <cp:revision>1</cp:revision>
  <dcterms:created xsi:type="dcterms:W3CDTF">2025-05-08T09:34:58Z</dcterms:created>
  <dcterms:modified xsi:type="dcterms:W3CDTF">2025-05-08T10:21:32Z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2012-08-21T00:00:00Z</vt:filetime>
  </property>
  <property fmtid="{D5CDD505-2E9C-101B-9397-08002B2CF9AE}" pid="3" name="Creator">
    <vt:lpwstr>Microsoft PowerPoint - WindsorLec2v3.ppt</vt:lpwstr>
  </property>
  <property fmtid="{D5CDD505-2E9C-101B-9397-08002B2CF9AE}" pid="4" name="Producer">
    <vt:lpwstr>novaPDF Standard Desktop Ver 6.1 Build 287 (Windows XP  x32)</vt:lpwstr>
  </property>
  <property fmtid="{D5CDD505-2E9C-101B-9397-08002B2CF9AE}" pid="5" name="LastSaved">
    <vt:filetime>2012-08-21T00:00:00Z</vt:filetime>
  </property>
</Properties>
</file>